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4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F11"/>
    <a:srgbClr val="EA1662"/>
    <a:srgbClr val="16D8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22"/>
      </p:cViewPr>
      <p:guideLst>
        <p:guide orient="horz" pos="1620"/>
        <p:guide orient="horz" pos="169"/>
        <p:guide orient="horz" pos="3072"/>
        <p:guide pos="2880"/>
        <p:guide pos="3107"/>
        <p:guide pos="2653"/>
        <p:guide pos="204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670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68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517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25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313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744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401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614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137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511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142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ECD40-BE03-4771-8F2D-56531CB9BCE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12C37-C4CF-4BDA-837F-D29DA735FC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085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21.jp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7494"/>
            <a:ext cx="7772400" cy="1477987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Происхождение и эволюция галактик и звезд.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Эволюция Вселенной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95686"/>
            <a:ext cx="4629894" cy="25993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79410" y="2784737"/>
            <a:ext cx="3640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изменяется, ничто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исчезает.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40352" y="3286102"/>
            <a:ext cx="947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Овидий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2350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Рисунок 6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89" y="652002"/>
            <a:ext cx="2304256" cy="363162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560888" y="1518002"/>
            <a:ext cx="3840265" cy="2428034"/>
            <a:chOff x="3085548" y="-508943"/>
            <a:chExt cx="2901989" cy="3787079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3085548" y="-508943"/>
              <a:ext cx="2901989" cy="378707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3837264 w 3600402"/>
                <a:gd name="connsiteY0" fmla="*/ -719711 h 1656184"/>
                <a:gd name="connsiteX1" fmla="*/ 3791259 w 3600402"/>
                <a:gd name="connsiteY1" fmla="*/ -673706 h 1656184"/>
                <a:gd name="connsiteX2" fmla="*/ 3745254 w 3600402"/>
                <a:gd name="connsiteY2" fmla="*/ -719711 h 1656184"/>
                <a:gd name="connsiteX3" fmla="*/ 3791259 w 3600402"/>
                <a:gd name="connsiteY3" fmla="*/ -765716 h 1656184"/>
                <a:gd name="connsiteX4" fmla="*/ 3837264 w 3600402"/>
                <a:gd name="connsiteY4" fmla="*/ -719711 h 1656184"/>
                <a:gd name="connsiteX0" fmla="*/ 3549385 w 3600402"/>
                <a:gd name="connsiteY0" fmla="*/ -460157 h 1656184"/>
                <a:gd name="connsiteX1" fmla="*/ 3457375 w 3600402"/>
                <a:gd name="connsiteY1" fmla="*/ -368147 h 1656184"/>
                <a:gd name="connsiteX2" fmla="*/ 3365365 w 3600402"/>
                <a:gd name="connsiteY2" fmla="*/ -460157 h 1656184"/>
                <a:gd name="connsiteX3" fmla="*/ 3457375 w 3600402"/>
                <a:gd name="connsiteY3" fmla="*/ -552167 h 1656184"/>
                <a:gd name="connsiteX4" fmla="*/ 3549385 w 3600402"/>
                <a:gd name="connsiteY4" fmla="*/ -460157 h 1656184"/>
                <a:gd name="connsiteX0" fmla="*/ 3188862 w 3600402"/>
                <a:gd name="connsiteY0" fmla="*/ -144132 h 1656184"/>
                <a:gd name="connsiteX1" fmla="*/ 3050847 w 3600402"/>
                <a:gd name="connsiteY1" fmla="*/ -6117 h 1656184"/>
                <a:gd name="connsiteX2" fmla="*/ 2912832 w 3600402"/>
                <a:gd name="connsiteY2" fmla="*/ -144132 h 1656184"/>
                <a:gd name="connsiteX3" fmla="*/ 3050847 w 3600402"/>
                <a:gd name="connsiteY3" fmla="*/ -282147 h 1656184"/>
                <a:gd name="connsiteX4" fmla="*/ 3188862 w 3600402"/>
                <a:gd name="connsiteY4" fmla="*/ -144132 h 1656184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6078"/>
                <a:gd name="connsiteY0" fmla="*/ 34343 h 63333"/>
                <a:gd name="connsiteX1" fmla="*/ 5659 w 46078"/>
                <a:gd name="connsiteY1" fmla="*/ 26880 h 63333"/>
                <a:gd name="connsiteX2" fmla="*/ 14041 w 46078"/>
                <a:gd name="connsiteY2" fmla="*/ 25175 h 63333"/>
                <a:gd name="connsiteX3" fmla="*/ 22492 w 46078"/>
                <a:gd name="connsiteY3" fmla="*/ 23405 h 63333"/>
                <a:gd name="connsiteX4" fmla="*/ 25785 w 46078"/>
                <a:gd name="connsiteY4" fmla="*/ 20173 h 63333"/>
                <a:gd name="connsiteX5" fmla="*/ 29869 w 46078"/>
                <a:gd name="connsiteY5" fmla="*/ 22454 h 63333"/>
                <a:gd name="connsiteX6" fmla="*/ 35499 w 46078"/>
                <a:gd name="connsiteY6" fmla="*/ 20663 h 63333"/>
                <a:gd name="connsiteX7" fmla="*/ 38354 w 46078"/>
                <a:gd name="connsiteY7" fmla="*/ 25549 h 63333"/>
                <a:gd name="connsiteX8" fmla="*/ 42018 w 46078"/>
                <a:gd name="connsiteY8" fmla="*/ 30291 h 63333"/>
                <a:gd name="connsiteX9" fmla="*/ 41854 w 46078"/>
                <a:gd name="connsiteY9" fmla="*/ 35433 h 63333"/>
                <a:gd name="connsiteX10" fmla="*/ 43052 w 46078"/>
                <a:gd name="connsiteY10" fmla="*/ 43295 h 63333"/>
                <a:gd name="connsiteX11" fmla="*/ 37440 w 46078"/>
                <a:gd name="connsiteY11" fmla="*/ 50177 h 63333"/>
                <a:gd name="connsiteX12" fmla="*/ 35431 w 46078"/>
                <a:gd name="connsiteY12" fmla="*/ 56074 h 63333"/>
                <a:gd name="connsiteX13" fmla="*/ 28591 w 46078"/>
                <a:gd name="connsiteY13" fmla="*/ 56788 h 63333"/>
                <a:gd name="connsiteX14" fmla="*/ 23703 w 46078"/>
                <a:gd name="connsiteY14" fmla="*/ 63079 h 63333"/>
                <a:gd name="connsiteX15" fmla="*/ 16516 w 46078"/>
                <a:gd name="connsiteY15" fmla="*/ 59239 h 63333"/>
                <a:gd name="connsiteX16" fmla="*/ 5840 w 46078"/>
                <a:gd name="connsiteY16" fmla="*/ 55445 h 63333"/>
                <a:gd name="connsiteX17" fmla="*/ 1146 w 46078"/>
                <a:gd name="connsiteY17" fmla="*/ 51223 h 63333"/>
                <a:gd name="connsiteX18" fmla="*/ 2149 w 46078"/>
                <a:gd name="connsiteY18" fmla="*/ 45524 h 63333"/>
                <a:gd name="connsiteX19" fmla="*/ 31 w 46078"/>
                <a:gd name="connsiteY19" fmla="*/ 39677 h 63333"/>
                <a:gd name="connsiteX20" fmla="*/ 3899 w 46078"/>
                <a:gd name="connsiteY20" fmla="*/ 34480 h 63333"/>
                <a:gd name="connsiteX21" fmla="*/ 3936 w 46078"/>
                <a:gd name="connsiteY21" fmla="*/ 34343 h 63333"/>
                <a:gd name="connsiteX0" fmla="*/ 3840264 w 3840264"/>
                <a:gd name="connsiteY0" fmla="*/ 46005 h 2428034"/>
                <a:gd name="connsiteX1" fmla="*/ 3794259 w 3840264"/>
                <a:gd name="connsiteY1" fmla="*/ 92010 h 2428034"/>
                <a:gd name="connsiteX2" fmla="*/ 3748254 w 3840264"/>
                <a:gd name="connsiteY2" fmla="*/ 46005 h 2428034"/>
                <a:gd name="connsiteX3" fmla="*/ 3794259 w 3840264"/>
                <a:gd name="connsiteY3" fmla="*/ 0 h 2428034"/>
                <a:gd name="connsiteX4" fmla="*/ 3840264 w 3840264"/>
                <a:gd name="connsiteY4" fmla="*/ 46005 h 2428034"/>
                <a:gd name="connsiteX0" fmla="*/ 3552385 w 3840264"/>
                <a:gd name="connsiteY0" fmla="*/ 305559 h 2428034"/>
                <a:gd name="connsiteX1" fmla="*/ 3460375 w 3840264"/>
                <a:gd name="connsiteY1" fmla="*/ 397569 h 2428034"/>
                <a:gd name="connsiteX2" fmla="*/ 3368365 w 3840264"/>
                <a:gd name="connsiteY2" fmla="*/ 305559 h 2428034"/>
                <a:gd name="connsiteX3" fmla="*/ 3460375 w 3840264"/>
                <a:gd name="connsiteY3" fmla="*/ 213549 h 2428034"/>
                <a:gd name="connsiteX4" fmla="*/ 3552385 w 3840264"/>
                <a:gd name="connsiteY4" fmla="*/ 305559 h 2428034"/>
                <a:gd name="connsiteX0" fmla="*/ 3191862 w 3840264"/>
                <a:gd name="connsiteY0" fmla="*/ 621584 h 2428034"/>
                <a:gd name="connsiteX1" fmla="*/ 3053847 w 3840264"/>
                <a:gd name="connsiteY1" fmla="*/ 759599 h 2428034"/>
                <a:gd name="connsiteX2" fmla="*/ 2915832 w 3840264"/>
                <a:gd name="connsiteY2" fmla="*/ 621584 h 2428034"/>
                <a:gd name="connsiteX3" fmla="*/ 3053847 w 3840264"/>
                <a:gd name="connsiteY3" fmla="*/ 483569 h 2428034"/>
                <a:gd name="connsiteX4" fmla="*/ 3191862 w 3840264"/>
                <a:gd name="connsiteY4" fmla="*/ 621584 h 2428034"/>
                <a:gd name="connsiteX0" fmla="*/ 4729 w 46078"/>
                <a:gd name="connsiteY0" fmla="*/ 46150 h 63333"/>
                <a:gd name="connsiteX1" fmla="*/ 2196 w 46078"/>
                <a:gd name="connsiteY1" fmla="*/ 45353 h 63333"/>
                <a:gd name="connsiteX2" fmla="*/ 6964 w 46078"/>
                <a:gd name="connsiteY2" fmla="*/ 54872 h 63333"/>
                <a:gd name="connsiteX3" fmla="*/ 5856 w 46078"/>
                <a:gd name="connsiteY3" fmla="*/ 55253 h 63333"/>
                <a:gd name="connsiteX4" fmla="*/ 16514 w 46078"/>
                <a:gd name="connsiteY4" fmla="*/ 59063 h 63333"/>
                <a:gd name="connsiteX5" fmla="*/ 15846 w 46078"/>
                <a:gd name="connsiteY5" fmla="*/ 57323 h 63333"/>
                <a:gd name="connsiteX6" fmla="*/ 28863 w 46078"/>
                <a:gd name="connsiteY6" fmla="*/ 54724 h 63333"/>
                <a:gd name="connsiteX7" fmla="*/ 28596 w 46078"/>
                <a:gd name="connsiteY7" fmla="*/ 56633 h 63333"/>
                <a:gd name="connsiteX8" fmla="*/ 41834 w 46078"/>
                <a:gd name="connsiteY8" fmla="*/ 35327 h 63333"/>
                <a:gd name="connsiteX9" fmla="*/ 40386 w 46078"/>
                <a:gd name="connsiteY9" fmla="*/ 38003 h 63333"/>
                <a:gd name="connsiteX10" fmla="*/ 38360 w 46078"/>
                <a:gd name="connsiteY10" fmla="*/ 25399 h 63333"/>
                <a:gd name="connsiteX11" fmla="*/ 38436 w 46078"/>
                <a:gd name="connsiteY11" fmla="*/ 26663 h 63333"/>
                <a:gd name="connsiteX12" fmla="*/ 29114 w 46078"/>
                <a:gd name="connsiteY12" fmla="*/ 23925 h 63333"/>
                <a:gd name="connsiteX13" fmla="*/ 29856 w 46078"/>
                <a:gd name="connsiteY13" fmla="*/ 22313 h 63333"/>
                <a:gd name="connsiteX14" fmla="*/ 22177 w 46078"/>
                <a:gd name="connsiteY14" fmla="*/ 24693 h 63333"/>
                <a:gd name="connsiteX15" fmla="*/ 22536 w 46078"/>
                <a:gd name="connsiteY15" fmla="*/ 23303 h 63333"/>
                <a:gd name="connsiteX16" fmla="*/ 14036 w 46078"/>
                <a:gd name="connsiteY16" fmla="*/ 25165 h 63333"/>
                <a:gd name="connsiteX17" fmla="*/ 15336 w 46078"/>
                <a:gd name="connsiteY17" fmla="*/ 26513 h 63333"/>
                <a:gd name="connsiteX18" fmla="*/ 4163 w 46078"/>
                <a:gd name="connsiteY18" fmla="*/ 35762 h 63333"/>
                <a:gd name="connsiteX19" fmla="*/ 3936 w 46078"/>
                <a:gd name="connsiteY19" fmla="*/ 34343 h 63333"/>
                <a:gd name="connsiteX0" fmla="*/ 3936 w 46078"/>
                <a:gd name="connsiteY0" fmla="*/ 34343 h 63333"/>
                <a:gd name="connsiteX1" fmla="*/ 5659 w 46078"/>
                <a:gd name="connsiteY1" fmla="*/ 26880 h 63333"/>
                <a:gd name="connsiteX2" fmla="*/ 14041 w 46078"/>
                <a:gd name="connsiteY2" fmla="*/ 25175 h 63333"/>
                <a:gd name="connsiteX3" fmla="*/ 22492 w 46078"/>
                <a:gd name="connsiteY3" fmla="*/ 23405 h 63333"/>
                <a:gd name="connsiteX4" fmla="*/ 25785 w 46078"/>
                <a:gd name="connsiteY4" fmla="*/ 20173 h 63333"/>
                <a:gd name="connsiteX5" fmla="*/ 29869 w 46078"/>
                <a:gd name="connsiteY5" fmla="*/ 22454 h 63333"/>
                <a:gd name="connsiteX6" fmla="*/ 35499 w 46078"/>
                <a:gd name="connsiteY6" fmla="*/ 20663 h 63333"/>
                <a:gd name="connsiteX7" fmla="*/ 38354 w 46078"/>
                <a:gd name="connsiteY7" fmla="*/ 25549 h 63333"/>
                <a:gd name="connsiteX8" fmla="*/ 42018 w 46078"/>
                <a:gd name="connsiteY8" fmla="*/ 30291 h 63333"/>
                <a:gd name="connsiteX9" fmla="*/ 41854 w 46078"/>
                <a:gd name="connsiteY9" fmla="*/ 35433 h 63333"/>
                <a:gd name="connsiteX10" fmla="*/ 43052 w 46078"/>
                <a:gd name="connsiteY10" fmla="*/ 43295 h 63333"/>
                <a:gd name="connsiteX11" fmla="*/ 37440 w 46078"/>
                <a:gd name="connsiteY11" fmla="*/ 50177 h 63333"/>
                <a:gd name="connsiteX12" fmla="*/ 35431 w 46078"/>
                <a:gd name="connsiteY12" fmla="*/ 56074 h 63333"/>
                <a:gd name="connsiteX13" fmla="*/ 28591 w 46078"/>
                <a:gd name="connsiteY13" fmla="*/ 56788 h 63333"/>
                <a:gd name="connsiteX14" fmla="*/ 23703 w 46078"/>
                <a:gd name="connsiteY14" fmla="*/ 63079 h 63333"/>
                <a:gd name="connsiteX15" fmla="*/ 16516 w 46078"/>
                <a:gd name="connsiteY15" fmla="*/ 59239 h 63333"/>
                <a:gd name="connsiteX16" fmla="*/ 5840 w 46078"/>
                <a:gd name="connsiteY16" fmla="*/ 55445 h 63333"/>
                <a:gd name="connsiteX17" fmla="*/ 1146 w 46078"/>
                <a:gd name="connsiteY17" fmla="*/ 51223 h 63333"/>
                <a:gd name="connsiteX18" fmla="*/ 2149 w 46078"/>
                <a:gd name="connsiteY18" fmla="*/ 45524 h 63333"/>
                <a:gd name="connsiteX19" fmla="*/ 31 w 46078"/>
                <a:gd name="connsiteY19" fmla="*/ 39677 h 63333"/>
                <a:gd name="connsiteX20" fmla="*/ 3899 w 46078"/>
                <a:gd name="connsiteY20" fmla="*/ 34480 h 63333"/>
                <a:gd name="connsiteX21" fmla="*/ 3936 w 46078"/>
                <a:gd name="connsiteY21" fmla="*/ 34343 h 63333"/>
                <a:gd name="connsiteX0" fmla="*/ 3840264 w 3840264"/>
                <a:gd name="connsiteY0" fmla="*/ 46005 h 2428034"/>
                <a:gd name="connsiteX1" fmla="*/ 3794259 w 3840264"/>
                <a:gd name="connsiteY1" fmla="*/ 92010 h 2428034"/>
                <a:gd name="connsiteX2" fmla="*/ 3748254 w 3840264"/>
                <a:gd name="connsiteY2" fmla="*/ 46005 h 2428034"/>
                <a:gd name="connsiteX3" fmla="*/ 3794259 w 3840264"/>
                <a:gd name="connsiteY3" fmla="*/ 0 h 2428034"/>
                <a:gd name="connsiteX4" fmla="*/ 3840264 w 3840264"/>
                <a:gd name="connsiteY4" fmla="*/ 46005 h 2428034"/>
                <a:gd name="connsiteX0" fmla="*/ 3552385 w 3840264"/>
                <a:gd name="connsiteY0" fmla="*/ 305559 h 2428034"/>
                <a:gd name="connsiteX1" fmla="*/ 3460375 w 3840264"/>
                <a:gd name="connsiteY1" fmla="*/ 397569 h 2428034"/>
                <a:gd name="connsiteX2" fmla="*/ 3368365 w 3840264"/>
                <a:gd name="connsiteY2" fmla="*/ 305559 h 2428034"/>
                <a:gd name="connsiteX3" fmla="*/ 3460375 w 3840264"/>
                <a:gd name="connsiteY3" fmla="*/ 213549 h 2428034"/>
                <a:gd name="connsiteX4" fmla="*/ 3552385 w 3840264"/>
                <a:gd name="connsiteY4" fmla="*/ 305559 h 2428034"/>
                <a:gd name="connsiteX0" fmla="*/ 3191862 w 3840264"/>
                <a:gd name="connsiteY0" fmla="*/ 621584 h 2428034"/>
                <a:gd name="connsiteX1" fmla="*/ 3053847 w 3840264"/>
                <a:gd name="connsiteY1" fmla="*/ 759599 h 2428034"/>
                <a:gd name="connsiteX2" fmla="*/ 2915832 w 3840264"/>
                <a:gd name="connsiteY2" fmla="*/ 621584 h 2428034"/>
                <a:gd name="connsiteX3" fmla="*/ 3053847 w 3840264"/>
                <a:gd name="connsiteY3" fmla="*/ 483569 h 2428034"/>
                <a:gd name="connsiteX4" fmla="*/ 3191862 w 3840264"/>
                <a:gd name="connsiteY4" fmla="*/ 621584 h 2428034"/>
                <a:gd name="connsiteX0" fmla="*/ 6964 w 46078"/>
                <a:gd name="connsiteY0" fmla="*/ 54872 h 63333"/>
                <a:gd name="connsiteX1" fmla="*/ 5856 w 46078"/>
                <a:gd name="connsiteY1" fmla="*/ 55253 h 63333"/>
                <a:gd name="connsiteX2" fmla="*/ 16514 w 46078"/>
                <a:gd name="connsiteY2" fmla="*/ 59063 h 63333"/>
                <a:gd name="connsiteX3" fmla="*/ 15846 w 46078"/>
                <a:gd name="connsiteY3" fmla="*/ 57323 h 63333"/>
                <a:gd name="connsiteX4" fmla="*/ 28863 w 46078"/>
                <a:gd name="connsiteY4" fmla="*/ 54724 h 63333"/>
                <a:gd name="connsiteX5" fmla="*/ 28596 w 46078"/>
                <a:gd name="connsiteY5" fmla="*/ 56633 h 63333"/>
                <a:gd name="connsiteX6" fmla="*/ 41834 w 46078"/>
                <a:gd name="connsiteY6" fmla="*/ 35327 h 63333"/>
                <a:gd name="connsiteX7" fmla="*/ 40386 w 46078"/>
                <a:gd name="connsiteY7" fmla="*/ 38003 h 63333"/>
                <a:gd name="connsiteX8" fmla="*/ 38360 w 46078"/>
                <a:gd name="connsiteY8" fmla="*/ 25399 h 63333"/>
                <a:gd name="connsiteX9" fmla="*/ 38436 w 46078"/>
                <a:gd name="connsiteY9" fmla="*/ 26663 h 63333"/>
                <a:gd name="connsiteX10" fmla="*/ 29114 w 46078"/>
                <a:gd name="connsiteY10" fmla="*/ 23925 h 63333"/>
                <a:gd name="connsiteX11" fmla="*/ 29856 w 46078"/>
                <a:gd name="connsiteY11" fmla="*/ 22313 h 63333"/>
                <a:gd name="connsiteX12" fmla="*/ 22177 w 46078"/>
                <a:gd name="connsiteY12" fmla="*/ 24693 h 63333"/>
                <a:gd name="connsiteX13" fmla="*/ 22536 w 46078"/>
                <a:gd name="connsiteY13" fmla="*/ 23303 h 63333"/>
                <a:gd name="connsiteX14" fmla="*/ 14036 w 46078"/>
                <a:gd name="connsiteY14" fmla="*/ 25165 h 63333"/>
                <a:gd name="connsiteX15" fmla="*/ 15336 w 46078"/>
                <a:gd name="connsiteY15" fmla="*/ 26513 h 63333"/>
                <a:gd name="connsiteX16" fmla="*/ 4163 w 46078"/>
                <a:gd name="connsiteY16" fmla="*/ 35762 h 63333"/>
                <a:gd name="connsiteX17" fmla="*/ 3936 w 46078"/>
                <a:gd name="connsiteY17" fmla="*/ 34343 h 6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078" h="63333">
                  <a:moveTo>
                    <a:pt x="3936" y="34343"/>
                  </a:moveTo>
                  <a:cubicBezTo>
                    <a:pt x="3665" y="31630"/>
                    <a:pt x="4297" y="28894"/>
                    <a:pt x="5659" y="26880"/>
                  </a:cubicBezTo>
                  <a:cubicBezTo>
                    <a:pt x="7811" y="23699"/>
                    <a:pt x="11300" y="22990"/>
                    <a:pt x="14041" y="25175"/>
                  </a:cubicBezTo>
                  <a:cubicBezTo>
                    <a:pt x="15714" y="20882"/>
                    <a:pt x="19950" y="19995"/>
                    <a:pt x="22492" y="23405"/>
                  </a:cubicBezTo>
                  <a:cubicBezTo>
                    <a:pt x="23133" y="21656"/>
                    <a:pt x="24364" y="20447"/>
                    <a:pt x="25785" y="20173"/>
                  </a:cubicBezTo>
                  <a:cubicBezTo>
                    <a:pt x="27349" y="19871"/>
                    <a:pt x="28911" y="20743"/>
                    <a:pt x="29869" y="22454"/>
                  </a:cubicBezTo>
                  <a:cubicBezTo>
                    <a:pt x="31251" y="20240"/>
                    <a:pt x="33537" y="19513"/>
                    <a:pt x="35499" y="20663"/>
                  </a:cubicBezTo>
                  <a:cubicBezTo>
                    <a:pt x="36994" y="21539"/>
                    <a:pt x="38066" y="23373"/>
                    <a:pt x="38354" y="25549"/>
                  </a:cubicBezTo>
                  <a:cubicBezTo>
                    <a:pt x="40082" y="26191"/>
                    <a:pt x="41458" y="27971"/>
                    <a:pt x="42018" y="30291"/>
                  </a:cubicBezTo>
                  <a:cubicBezTo>
                    <a:pt x="42425" y="31975"/>
                    <a:pt x="42367" y="33804"/>
                    <a:pt x="41854" y="35433"/>
                  </a:cubicBezTo>
                  <a:cubicBezTo>
                    <a:pt x="43115" y="37667"/>
                    <a:pt x="43556" y="40563"/>
                    <a:pt x="43052" y="43295"/>
                  </a:cubicBezTo>
                  <a:cubicBezTo>
                    <a:pt x="42382" y="46927"/>
                    <a:pt x="40164" y="49647"/>
                    <a:pt x="37440" y="50177"/>
                  </a:cubicBezTo>
                  <a:cubicBezTo>
                    <a:pt x="37427" y="52444"/>
                    <a:pt x="36694" y="54594"/>
                    <a:pt x="35431" y="56074"/>
                  </a:cubicBezTo>
                  <a:cubicBezTo>
                    <a:pt x="33512" y="58323"/>
                    <a:pt x="30740" y="58612"/>
                    <a:pt x="28591" y="56788"/>
                  </a:cubicBezTo>
                  <a:cubicBezTo>
                    <a:pt x="27896" y="59921"/>
                    <a:pt x="26035" y="62316"/>
                    <a:pt x="23703" y="63079"/>
                  </a:cubicBezTo>
                  <a:cubicBezTo>
                    <a:pt x="20955" y="63978"/>
                    <a:pt x="18087" y="62446"/>
                    <a:pt x="16516" y="59239"/>
                  </a:cubicBezTo>
                  <a:cubicBezTo>
                    <a:pt x="12808" y="62283"/>
                    <a:pt x="7992" y="60572"/>
                    <a:pt x="5840" y="55445"/>
                  </a:cubicBezTo>
                  <a:cubicBezTo>
                    <a:pt x="3726" y="55782"/>
                    <a:pt x="1741" y="53997"/>
                    <a:pt x="1146" y="51223"/>
                  </a:cubicBezTo>
                  <a:cubicBezTo>
                    <a:pt x="715" y="49216"/>
                    <a:pt x="1096" y="47050"/>
                    <a:pt x="2149" y="45524"/>
                  </a:cubicBezTo>
                  <a:cubicBezTo>
                    <a:pt x="655" y="44327"/>
                    <a:pt x="-177" y="42030"/>
                    <a:pt x="31" y="39677"/>
                  </a:cubicBezTo>
                  <a:cubicBezTo>
                    <a:pt x="275" y="36922"/>
                    <a:pt x="1881" y="34764"/>
                    <a:pt x="3899" y="34480"/>
                  </a:cubicBezTo>
                  <a:cubicBezTo>
                    <a:pt x="3911" y="34434"/>
                    <a:pt x="3924" y="34389"/>
                    <a:pt x="3936" y="34343"/>
                  </a:cubicBezTo>
                  <a:close/>
                </a:path>
                <a:path w="3840264" h="2428034">
                  <a:moveTo>
                    <a:pt x="3840264" y="46005"/>
                  </a:moveTo>
                  <a:cubicBezTo>
                    <a:pt x="3840264" y="71413"/>
                    <a:pt x="3819667" y="92010"/>
                    <a:pt x="3794259" y="92010"/>
                  </a:cubicBezTo>
                  <a:cubicBezTo>
                    <a:pt x="3768851" y="92010"/>
                    <a:pt x="3748254" y="71413"/>
                    <a:pt x="3748254" y="46005"/>
                  </a:cubicBezTo>
                  <a:cubicBezTo>
                    <a:pt x="3748254" y="20597"/>
                    <a:pt x="3768851" y="0"/>
                    <a:pt x="3794259" y="0"/>
                  </a:cubicBezTo>
                  <a:cubicBezTo>
                    <a:pt x="3819667" y="0"/>
                    <a:pt x="3840264" y="20597"/>
                    <a:pt x="3840264" y="46005"/>
                  </a:cubicBezTo>
                  <a:close/>
                </a:path>
                <a:path w="3840264" h="2428034">
                  <a:moveTo>
                    <a:pt x="3552385" y="305559"/>
                  </a:moveTo>
                  <a:cubicBezTo>
                    <a:pt x="3552385" y="356375"/>
                    <a:pt x="3511191" y="397569"/>
                    <a:pt x="3460375" y="397569"/>
                  </a:cubicBezTo>
                  <a:cubicBezTo>
                    <a:pt x="3409559" y="397569"/>
                    <a:pt x="3368365" y="356375"/>
                    <a:pt x="3368365" y="305559"/>
                  </a:cubicBezTo>
                  <a:cubicBezTo>
                    <a:pt x="3368365" y="254743"/>
                    <a:pt x="3409559" y="213549"/>
                    <a:pt x="3460375" y="213549"/>
                  </a:cubicBezTo>
                  <a:cubicBezTo>
                    <a:pt x="3511191" y="213549"/>
                    <a:pt x="3552385" y="254743"/>
                    <a:pt x="3552385" y="305559"/>
                  </a:cubicBezTo>
                  <a:close/>
                </a:path>
                <a:path w="3840264" h="2428034">
                  <a:moveTo>
                    <a:pt x="3191862" y="621584"/>
                  </a:moveTo>
                  <a:cubicBezTo>
                    <a:pt x="3191862" y="697808"/>
                    <a:pt x="3130071" y="759599"/>
                    <a:pt x="3053847" y="759599"/>
                  </a:cubicBezTo>
                  <a:cubicBezTo>
                    <a:pt x="2977623" y="759599"/>
                    <a:pt x="2915832" y="697808"/>
                    <a:pt x="2915832" y="621584"/>
                  </a:cubicBezTo>
                  <a:cubicBezTo>
                    <a:pt x="2915832" y="545360"/>
                    <a:pt x="2977623" y="483569"/>
                    <a:pt x="3053847" y="483569"/>
                  </a:cubicBezTo>
                  <a:cubicBezTo>
                    <a:pt x="3130071" y="483569"/>
                    <a:pt x="3191862" y="545360"/>
                    <a:pt x="3191862" y="621584"/>
                  </a:cubicBezTo>
                  <a:close/>
                </a:path>
                <a:path w="46078" h="63333" fill="none" extrusionOk="0">
                  <a:moveTo>
                    <a:pt x="6964" y="54872"/>
                  </a:moveTo>
                  <a:cubicBezTo>
                    <a:pt x="6609" y="55065"/>
                    <a:pt x="6236" y="55193"/>
                    <a:pt x="5856" y="55253"/>
                  </a:cubicBezTo>
                  <a:moveTo>
                    <a:pt x="16514" y="59063"/>
                  </a:moveTo>
                  <a:cubicBezTo>
                    <a:pt x="16247" y="58517"/>
                    <a:pt x="16023" y="57934"/>
                    <a:pt x="15846" y="57323"/>
                  </a:cubicBezTo>
                  <a:moveTo>
                    <a:pt x="28863" y="54724"/>
                  </a:moveTo>
                  <a:cubicBezTo>
                    <a:pt x="28824" y="55371"/>
                    <a:pt x="28734" y="56011"/>
                    <a:pt x="28596" y="56633"/>
                  </a:cubicBezTo>
                  <a:moveTo>
                    <a:pt x="41834" y="35327"/>
                  </a:moveTo>
                  <a:cubicBezTo>
                    <a:pt x="41509" y="36359"/>
                    <a:pt x="41014" y="37275"/>
                    <a:pt x="40386" y="38003"/>
                  </a:cubicBezTo>
                  <a:moveTo>
                    <a:pt x="38360" y="25399"/>
                  </a:moveTo>
                  <a:cubicBezTo>
                    <a:pt x="38415" y="25816"/>
                    <a:pt x="38441" y="26239"/>
                    <a:pt x="38436" y="26663"/>
                  </a:cubicBezTo>
                  <a:moveTo>
                    <a:pt x="29114" y="23925"/>
                  </a:moveTo>
                  <a:cubicBezTo>
                    <a:pt x="29303" y="23342"/>
                    <a:pt x="29552" y="22799"/>
                    <a:pt x="29856" y="22313"/>
                  </a:cubicBezTo>
                  <a:moveTo>
                    <a:pt x="22177" y="24693"/>
                  </a:moveTo>
                  <a:cubicBezTo>
                    <a:pt x="22254" y="24211"/>
                    <a:pt x="22375" y="23744"/>
                    <a:pt x="22536" y="23303"/>
                  </a:cubicBezTo>
                  <a:moveTo>
                    <a:pt x="14036" y="25165"/>
                  </a:moveTo>
                  <a:cubicBezTo>
                    <a:pt x="14508" y="25541"/>
                    <a:pt x="14944" y="25994"/>
                    <a:pt x="15336" y="26513"/>
                  </a:cubicBezTo>
                  <a:moveTo>
                    <a:pt x="4163" y="35762"/>
                  </a:moveTo>
                  <a:cubicBezTo>
                    <a:pt x="4060" y="35298"/>
                    <a:pt x="3984" y="34824"/>
                    <a:pt x="3936" y="34343"/>
                  </a:cubicBezTo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17077" y="1246933"/>
              <a:ext cx="1971033" cy="1273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Вселенная образовалась в результате Большого взрыва!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" name="Рисунок 10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708115"/>
            <a:ext cx="1921221" cy="3727269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694640" y="855453"/>
            <a:ext cx="3814972" cy="1289021"/>
            <a:chOff x="2186947" y="691170"/>
            <a:chExt cx="3401794" cy="1778541"/>
          </a:xfrm>
        </p:grpSpPr>
        <p:sp>
          <p:nvSpPr>
            <p:cNvPr id="13" name="Выноска-облако 12"/>
            <p:cNvSpPr/>
            <p:nvPr/>
          </p:nvSpPr>
          <p:spPr>
            <a:xfrm>
              <a:off x="2186947" y="691170"/>
              <a:ext cx="3401794" cy="177854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-484819 w 3257065"/>
                <a:gd name="connsiteY0" fmla="*/ 651584 h 1288454"/>
                <a:gd name="connsiteX1" fmla="*/ -520609 w 3257065"/>
                <a:gd name="connsiteY1" fmla="*/ 687374 h 1288454"/>
                <a:gd name="connsiteX2" fmla="*/ -556399 w 3257065"/>
                <a:gd name="connsiteY2" fmla="*/ 651584 h 1288454"/>
                <a:gd name="connsiteX3" fmla="*/ -520609 w 3257065"/>
                <a:gd name="connsiteY3" fmla="*/ 615794 h 1288454"/>
                <a:gd name="connsiteX4" fmla="*/ -484819 w 3257065"/>
                <a:gd name="connsiteY4" fmla="*/ 651584 h 1288454"/>
                <a:gd name="connsiteX0" fmla="*/ -299332 w 3257065"/>
                <a:gd name="connsiteY0" fmla="*/ 651072 h 1288454"/>
                <a:gd name="connsiteX1" fmla="*/ -370913 w 3257065"/>
                <a:gd name="connsiteY1" fmla="*/ 722653 h 1288454"/>
                <a:gd name="connsiteX2" fmla="*/ -442494 w 3257065"/>
                <a:gd name="connsiteY2" fmla="*/ 651072 h 1288454"/>
                <a:gd name="connsiteX3" fmla="*/ -370913 w 3257065"/>
                <a:gd name="connsiteY3" fmla="*/ 579491 h 1288454"/>
                <a:gd name="connsiteX4" fmla="*/ -299332 w 3257065"/>
                <a:gd name="connsiteY4" fmla="*/ 651072 h 1288454"/>
                <a:gd name="connsiteX0" fmla="*/ -42264 w 3257065"/>
                <a:gd name="connsiteY0" fmla="*/ 650314 h 1288454"/>
                <a:gd name="connsiteX1" fmla="*/ -149635 w 3257065"/>
                <a:gd name="connsiteY1" fmla="*/ 757685 h 1288454"/>
                <a:gd name="connsiteX2" fmla="*/ -257006 w 3257065"/>
                <a:gd name="connsiteY2" fmla="*/ 650314 h 1288454"/>
                <a:gd name="connsiteX3" fmla="*/ -149635 w 3257065"/>
                <a:gd name="connsiteY3" fmla="*/ 542943 h 1288454"/>
                <a:gd name="connsiteX4" fmla="*/ -42264 w 3257065"/>
                <a:gd name="connsiteY4" fmla="*/ 650314 h 1288454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11280 w 50600"/>
                <a:gd name="connsiteY0" fmla="*/ 14229 h 43219"/>
                <a:gd name="connsiteX1" fmla="*/ 13003 w 50600"/>
                <a:gd name="connsiteY1" fmla="*/ 6766 h 43219"/>
                <a:gd name="connsiteX2" fmla="*/ 21385 w 50600"/>
                <a:gd name="connsiteY2" fmla="*/ 5061 h 43219"/>
                <a:gd name="connsiteX3" fmla="*/ 29836 w 50600"/>
                <a:gd name="connsiteY3" fmla="*/ 3291 h 43219"/>
                <a:gd name="connsiteX4" fmla="*/ 33129 w 50600"/>
                <a:gd name="connsiteY4" fmla="*/ 59 h 43219"/>
                <a:gd name="connsiteX5" fmla="*/ 37213 w 50600"/>
                <a:gd name="connsiteY5" fmla="*/ 2340 h 43219"/>
                <a:gd name="connsiteX6" fmla="*/ 42843 w 50600"/>
                <a:gd name="connsiteY6" fmla="*/ 549 h 43219"/>
                <a:gd name="connsiteX7" fmla="*/ 45698 w 50600"/>
                <a:gd name="connsiteY7" fmla="*/ 5435 h 43219"/>
                <a:gd name="connsiteX8" fmla="*/ 49362 w 50600"/>
                <a:gd name="connsiteY8" fmla="*/ 10177 h 43219"/>
                <a:gd name="connsiteX9" fmla="*/ 49198 w 50600"/>
                <a:gd name="connsiteY9" fmla="*/ 15319 h 43219"/>
                <a:gd name="connsiteX10" fmla="*/ 50396 w 50600"/>
                <a:gd name="connsiteY10" fmla="*/ 23181 h 43219"/>
                <a:gd name="connsiteX11" fmla="*/ 44784 w 50600"/>
                <a:gd name="connsiteY11" fmla="*/ 30063 h 43219"/>
                <a:gd name="connsiteX12" fmla="*/ 42775 w 50600"/>
                <a:gd name="connsiteY12" fmla="*/ 35960 h 43219"/>
                <a:gd name="connsiteX13" fmla="*/ 35935 w 50600"/>
                <a:gd name="connsiteY13" fmla="*/ 36674 h 43219"/>
                <a:gd name="connsiteX14" fmla="*/ 31047 w 50600"/>
                <a:gd name="connsiteY14" fmla="*/ 42965 h 43219"/>
                <a:gd name="connsiteX15" fmla="*/ 23860 w 50600"/>
                <a:gd name="connsiteY15" fmla="*/ 39125 h 43219"/>
                <a:gd name="connsiteX16" fmla="*/ 13184 w 50600"/>
                <a:gd name="connsiteY16" fmla="*/ 35331 h 43219"/>
                <a:gd name="connsiteX17" fmla="*/ 8490 w 50600"/>
                <a:gd name="connsiteY17" fmla="*/ 31109 h 43219"/>
                <a:gd name="connsiteX18" fmla="*/ 9493 w 50600"/>
                <a:gd name="connsiteY18" fmla="*/ 25410 h 43219"/>
                <a:gd name="connsiteX19" fmla="*/ 7375 w 50600"/>
                <a:gd name="connsiteY19" fmla="*/ 19563 h 43219"/>
                <a:gd name="connsiteX20" fmla="*/ 11243 w 50600"/>
                <a:gd name="connsiteY20" fmla="*/ 14366 h 43219"/>
                <a:gd name="connsiteX21" fmla="*/ 11280 w 50600"/>
                <a:gd name="connsiteY21" fmla="*/ 14229 h 43219"/>
                <a:gd name="connsiteX0" fmla="*/ 71580 w 3814972"/>
                <a:gd name="connsiteY0" fmla="*/ 647379 h 1289021"/>
                <a:gd name="connsiteX1" fmla="*/ 35790 w 3814972"/>
                <a:gd name="connsiteY1" fmla="*/ 683169 h 1289021"/>
                <a:gd name="connsiteX2" fmla="*/ 0 w 3814972"/>
                <a:gd name="connsiteY2" fmla="*/ 647379 h 1289021"/>
                <a:gd name="connsiteX3" fmla="*/ 35790 w 3814972"/>
                <a:gd name="connsiteY3" fmla="*/ 611589 h 1289021"/>
                <a:gd name="connsiteX4" fmla="*/ 71580 w 3814972"/>
                <a:gd name="connsiteY4" fmla="*/ 647379 h 1289021"/>
                <a:gd name="connsiteX0" fmla="*/ 257067 w 3814972"/>
                <a:gd name="connsiteY0" fmla="*/ 646867 h 1289021"/>
                <a:gd name="connsiteX1" fmla="*/ 185486 w 3814972"/>
                <a:gd name="connsiteY1" fmla="*/ 718448 h 1289021"/>
                <a:gd name="connsiteX2" fmla="*/ 113905 w 3814972"/>
                <a:gd name="connsiteY2" fmla="*/ 646867 h 1289021"/>
                <a:gd name="connsiteX3" fmla="*/ 185486 w 3814972"/>
                <a:gd name="connsiteY3" fmla="*/ 575286 h 1289021"/>
                <a:gd name="connsiteX4" fmla="*/ 257067 w 3814972"/>
                <a:gd name="connsiteY4" fmla="*/ 646867 h 1289021"/>
                <a:gd name="connsiteX0" fmla="*/ 514135 w 3814972"/>
                <a:gd name="connsiteY0" fmla="*/ 646109 h 1289021"/>
                <a:gd name="connsiteX1" fmla="*/ 406764 w 3814972"/>
                <a:gd name="connsiteY1" fmla="*/ 753480 h 1289021"/>
                <a:gd name="connsiteX2" fmla="*/ 299393 w 3814972"/>
                <a:gd name="connsiteY2" fmla="*/ 646109 h 1289021"/>
                <a:gd name="connsiteX3" fmla="*/ 406764 w 3814972"/>
                <a:gd name="connsiteY3" fmla="*/ 538738 h 1289021"/>
                <a:gd name="connsiteX4" fmla="*/ 514135 w 3814972"/>
                <a:gd name="connsiteY4" fmla="*/ 646109 h 1289021"/>
                <a:gd name="connsiteX0" fmla="*/ 12073 w 50600"/>
                <a:gd name="connsiteY0" fmla="*/ 26036 h 43219"/>
                <a:gd name="connsiteX1" fmla="*/ 9540 w 50600"/>
                <a:gd name="connsiteY1" fmla="*/ 25239 h 43219"/>
                <a:gd name="connsiteX2" fmla="*/ 14308 w 50600"/>
                <a:gd name="connsiteY2" fmla="*/ 34758 h 43219"/>
                <a:gd name="connsiteX3" fmla="*/ 13200 w 50600"/>
                <a:gd name="connsiteY3" fmla="*/ 35139 h 43219"/>
                <a:gd name="connsiteX4" fmla="*/ 23858 w 50600"/>
                <a:gd name="connsiteY4" fmla="*/ 38949 h 43219"/>
                <a:gd name="connsiteX5" fmla="*/ 23190 w 50600"/>
                <a:gd name="connsiteY5" fmla="*/ 37209 h 43219"/>
                <a:gd name="connsiteX6" fmla="*/ 36207 w 50600"/>
                <a:gd name="connsiteY6" fmla="*/ 34610 h 43219"/>
                <a:gd name="connsiteX7" fmla="*/ 35940 w 50600"/>
                <a:gd name="connsiteY7" fmla="*/ 36519 h 43219"/>
                <a:gd name="connsiteX8" fmla="*/ 41509 w 50600"/>
                <a:gd name="connsiteY8" fmla="*/ 22813 h 43219"/>
                <a:gd name="connsiteX9" fmla="*/ 44760 w 50600"/>
                <a:gd name="connsiteY9" fmla="*/ 29949 h 43219"/>
                <a:gd name="connsiteX10" fmla="*/ 49178 w 50600"/>
                <a:gd name="connsiteY10" fmla="*/ 15213 h 43219"/>
                <a:gd name="connsiteX11" fmla="*/ 47730 w 50600"/>
                <a:gd name="connsiteY11" fmla="*/ 17889 h 43219"/>
                <a:gd name="connsiteX12" fmla="*/ 45704 w 50600"/>
                <a:gd name="connsiteY12" fmla="*/ 5285 h 43219"/>
                <a:gd name="connsiteX13" fmla="*/ 45780 w 50600"/>
                <a:gd name="connsiteY13" fmla="*/ 6549 h 43219"/>
                <a:gd name="connsiteX14" fmla="*/ 36458 w 50600"/>
                <a:gd name="connsiteY14" fmla="*/ 3811 h 43219"/>
                <a:gd name="connsiteX15" fmla="*/ 37200 w 50600"/>
                <a:gd name="connsiteY15" fmla="*/ 2199 h 43219"/>
                <a:gd name="connsiteX16" fmla="*/ 29521 w 50600"/>
                <a:gd name="connsiteY16" fmla="*/ 4579 h 43219"/>
                <a:gd name="connsiteX17" fmla="*/ 29880 w 50600"/>
                <a:gd name="connsiteY17" fmla="*/ 3189 h 43219"/>
                <a:gd name="connsiteX18" fmla="*/ 21380 w 50600"/>
                <a:gd name="connsiteY18" fmla="*/ 5051 h 43219"/>
                <a:gd name="connsiteX19" fmla="*/ 22680 w 50600"/>
                <a:gd name="connsiteY19" fmla="*/ 6399 h 43219"/>
                <a:gd name="connsiteX20" fmla="*/ 11507 w 50600"/>
                <a:gd name="connsiteY20" fmla="*/ 15648 h 43219"/>
                <a:gd name="connsiteX21" fmla="*/ 11280 w 50600"/>
                <a:gd name="connsiteY21" fmla="*/ 14229 h 43219"/>
                <a:gd name="connsiteX0" fmla="*/ 11280 w 50600"/>
                <a:gd name="connsiteY0" fmla="*/ 14229 h 43219"/>
                <a:gd name="connsiteX1" fmla="*/ 13003 w 50600"/>
                <a:gd name="connsiteY1" fmla="*/ 6766 h 43219"/>
                <a:gd name="connsiteX2" fmla="*/ 21385 w 50600"/>
                <a:gd name="connsiteY2" fmla="*/ 5061 h 43219"/>
                <a:gd name="connsiteX3" fmla="*/ 29836 w 50600"/>
                <a:gd name="connsiteY3" fmla="*/ 3291 h 43219"/>
                <a:gd name="connsiteX4" fmla="*/ 33129 w 50600"/>
                <a:gd name="connsiteY4" fmla="*/ 59 h 43219"/>
                <a:gd name="connsiteX5" fmla="*/ 37213 w 50600"/>
                <a:gd name="connsiteY5" fmla="*/ 2340 h 43219"/>
                <a:gd name="connsiteX6" fmla="*/ 42843 w 50600"/>
                <a:gd name="connsiteY6" fmla="*/ 549 h 43219"/>
                <a:gd name="connsiteX7" fmla="*/ 45698 w 50600"/>
                <a:gd name="connsiteY7" fmla="*/ 5435 h 43219"/>
                <a:gd name="connsiteX8" fmla="*/ 49362 w 50600"/>
                <a:gd name="connsiteY8" fmla="*/ 10177 h 43219"/>
                <a:gd name="connsiteX9" fmla="*/ 49198 w 50600"/>
                <a:gd name="connsiteY9" fmla="*/ 15319 h 43219"/>
                <a:gd name="connsiteX10" fmla="*/ 50396 w 50600"/>
                <a:gd name="connsiteY10" fmla="*/ 23181 h 43219"/>
                <a:gd name="connsiteX11" fmla="*/ 44784 w 50600"/>
                <a:gd name="connsiteY11" fmla="*/ 30063 h 43219"/>
                <a:gd name="connsiteX12" fmla="*/ 42775 w 50600"/>
                <a:gd name="connsiteY12" fmla="*/ 35960 h 43219"/>
                <a:gd name="connsiteX13" fmla="*/ 35935 w 50600"/>
                <a:gd name="connsiteY13" fmla="*/ 36674 h 43219"/>
                <a:gd name="connsiteX14" fmla="*/ 31047 w 50600"/>
                <a:gd name="connsiteY14" fmla="*/ 42965 h 43219"/>
                <a:gd name="connsiteX15" fmla="*/ 23860 w 50600"/>
                <a:gd name="connsiteY15" fmla="*/ 39125 h 43219"/>
                <a:gd name="connsiteX16" fmla="*/ 13184 w 50600"/>
                <a:gd name="connsiteY16" fmla="*/ 35331 h 43219"/>
                <a:gd name="connsiteX17" fmla="*/ 8490 w 50600"/>
                <a:gd name="connsiteY17" fmla="*/ 31109 h 43219"/>
                <a:gd name="connsiteX18" fmla="*/ 9493 w 50600"/>
                <a:gd name="connsiteY18" fmla="*/ 25410 h 43219"/>
                <a:gd name="connsiteX19" fmla="*/ 7375 w 50600"/>
                <a:gd name="connsiteY19" fmla="*/ 19563 h 43219"/>
                <a:gd name="connsiteX20" fmla="*/ 11243 w 50600"/>
                <a:gd name="connsiteY20" fmla="*/ 14366 h 43219"/>
                <a:gd name="connsiteX21" fmla="*/ 11280 w 50600"/>
                <a:gd name="connsiteY21" fmla="*/ 14229 h 43219"/>
                <a:gd name="connsiteX0" fmla="*/ 71580 w 3814972"/>
                <a:gd name="connsiteY0" fmla="*/ 647379 h 1289021"/>
                <a:gd name="connsiteX1" fmla="*/ 35790 w 3814972"/>
                <a:gd name="connsiteY1" fmla="*/ 683169 h 1289021"/>
                <a:gd name="connsiteX2" fmla="*/ 0 w 3814972"/>
                <a:gd name="connsiteY2" fmla="*/ 647379 h 1289021"/>
                <a:gd name="connsiteX3" fmla="*/ 35790 w 3814972"/>
                <a:gd name="connsiteY3" fmla="*/ 611589 h 1289021"/>
                <a:gd name="connsiteX4" fmla="*/ 71580 w 3814972"/>
                <a:gd name="connsiteY4" fmla="*/ 647379 h 1289021"/>
                <a:gd name="connsiteX0" fmla="*/ 257067 w 3814972"/>
                <a:gd name="connsiteY0" fmla="*/ 646867 h 1289021"/>
                <a:gd name="connsiteX1" fmla="*/ 185486 w 3814972"/>
                <a:gd name="connsiteY1" fmla="*/ 718448 h 1289021"/>
                <a:gd name="connsiteX2" fmla="*/ 113905 w 3814972"/>
                <a:gd name="connsiteY2" fmla="*/ 646867 h 1289021"/>
                <a:gd name="connsiteX3" fmla="*/ 185486 w 3814972"/>
                <a:gd name="connsiteY3" fmla="*/ 575286 h 1289021"/>
                <a:gd name="connsiteX4" fmla="*/ 257067 w 3814972"/>
                <a:gd name="connsiteY4" fmla="*/ 646867 h 1289021"/>
                <a:gd name="connsiteX0" fmla="*/ 514135 w 3814972"/>
                <a:gd name="connsiteY0" fmla="*/ 646109 h 1289021"/>
                <a:gd name="connsiteX1" fmla="*/ 406764 w 3814972"/>
                <a:gd name="connsiteY1" fmla="*/ 753480 h 1289021"/>
                <a:gd name="connsiteX2" fmla="*/ 299393 w 3814972"/>
                <a:gd name="connsiteY2" fmla="*/ 646109 h 1289021"/>
                <a:gd name="connsiteX3" fmla="*/ 406764 w 3814972"/>
                <a:gd name="connsiteY3" fmla="*/ 538738 h 1289021"/>
                <a:gd name="connsiteX4" fmla="*/ 514135 w 3814972"/>
                <a:gd name="connsiteY4" fmla="*/ 646109 h 1289021"/>
                <a:gd name="connsiteX0" fmla="*/ 12073 w 50600"/>
                <a:gd name="connsiteY0" fmla="*/ 26036 h 43219"/>
                <a:gd name="connsiteX1" fmla="*/ 9540 w 50600"/>
                <a:gd name="connsiteY1" fmla="*/ 25239 h 43219"/>
                <a:gd name="connsiteX2" fmla="*/ 14308 w 50600"/>
                <a:gd name="connsiteY2" fmla="*/ 34758 h 43219"/>
                <a:gd name="connsiteX3" fmla="*/ 13200 w 50600"/>
                <a:gd name="connsiteY3" fmla="*/ 35139 h 43219"/>
                <a:gd name="connsiteX4" fmla="*/ 23858 w 50600"/>
                <a:gd name="connsiteY4" fmla="*/ 38949 h 43219"/>
                <a:gd name="connsiteX5" fmla="*/ 23190 w 50600"/>
                <a:gd name="connsiteY5" fmla="*/ 37209 h 43219"/>
                <a:gd name="connsiteX6" fmla="*/ 36207 w 50600"/>
                <a:gd name="connsiteY6" fmla="*/ 34610 h 43219"/>
                <a:gd name="connsiteX7" fmla="*/ 35940 w 50600"/>
                <a:gd name="connsiteY7" fmla="*/ 36519 h 43219"/>
                <a:gd name="connsiteX8" fmla="*/ 49178 w 50600"/>
                <a:gd name="connsiteY8" fmla="*/ 15213 h 43219"/>
                <a:gd name="connsiteX9" fmla="*/ 47730 w 50600"/>
                <a:gd name="connsiteY9" fmla="*/ 17889 h 43219"/>
                <a:gd name="connsiteX10" fmla="*/ 45704 w 50600"/>
                <a:gd name="connsiteY10" fmla="*/ 5285 h 43219"/>
                <a:gd name="connsiteX11" fmla="*/ 45780 w 50600"/>
                <a:gd name="connsiteY11" fmla="*/ 6549 h 43219"/>
                <a:gd name="connsiteX12" fmla="*/ 36458 w 50600"/>
                <a:gd name="connsiteY12" fmla="*/ 3811 h 43219"/>
                <a:gd name="connsiteX13" fmla="*/ 37200 w 50600"/>
                <a:gd name="connsiteY13" fmla="*/ 2199 h 43219"/>
                <a:gd name="connsiteX14" fmla="*/ 29521 w 50600"/>
                <a:gd name="connsiteY14" fmla="*/ 4579 h 43219"/>
                <a:gd name="connsiteX15" fmla="*/ 29880 w 50600"/>
                <a:gd name="connsiteY15" fmla="*/ 3189 h 43219"/>
                <a:gd name="connsiteX16" fmla="*/ 21380 w 50600"/>
                <a:gd name="connsiteY16" fmla="*/ 5051 h 43219"/>
                <a:gd name="connsiteX17" fmla="*/ 22680 w 50600"/>
                <a:gd name="connsiteY17" fmla="*/ 6399 h 43219"/>
                <a:gd name="connsiteX18" fmla="*/ 11507 w 50600"/>
                <a:gd name="connsiteY18" fmla="*/ 15648 h 43219"/>
                <a:gd name="connsiteX19" fmla="*/ 11280 w 50600"/>
                <a:gd name="connsiteY19" fmla="*/ 14229 h 43219"/>
                <a:gd name="connsiteX0" fmla="*/ 11280 w 50600"/>
                <a:gd name="connsiteY0" fmla="*/ 14229 h 43219"/>
                <a:gd name="connsiteX1" fmla="*/ 13003 w 50600"/>
                <a:gd name="connsiteY1" fmla="*/ 6766 h 43219"/>
                <a:gd name="connsiteX2" fmla="*/ 21385 w 50600"/>
                <a:gd name="connsiteY2" fmla="*/ 5061 h 43219"/>
                <a:gd name="connsiteX3" fmla="*/ 29836 w 50600"/>
                <a:gd name="connsiteY3" fmla="*/ 3291 h 43219"/>
                <a:gd name="connsiteX4" fmla="*/ 33129 w 50600"/>
                <a:gd name="connsiteY4" fmla="*/ 59 h 43219"/>
                <a:gd name="connsiteX5" fmla="*/ 37213 w 50600"/>
                <a:gd name="connsiteY5" fmla="*/ 2340 h 43219"/>
                <a:gd name="connsiteX6" fmla="*/ 42843 w 50600"/>
                <a:gd name="connsiteY6" fmla="*/ 549 h 43219"/>
                <a:gd name="connsiteX7" fmla="*/ 45698 w 50600"/>
                <a:gd name="connsiteY7" fmla="*/ 5435 h 43219"/>
                <a:gd name="connsiteX8" fmla="*/ 49362 w 50600"/>
                <a:gd name="connsiteY8" fmla="*/ 10177 h 43219"/>
                <a:gd name="connsiteX9" fmla="*/ 49198 w 50600"/>
                <a:gd name="connsiteY9" fmla="*/ 15319 h 43219"/>
                <a:gd name="connsiteX10" fmla="*/ 50396 w 50600"/>
                <a:gd name="connsiteY10" fmla="*/ 23181 h 43219"/>
                <a:gd name="connsiteX11" fmla="*/ 44784 w 50600"/>
                <a:gd name="connsiteY11" fmla="*/ 30063 h 43219"/>
                <a:gd name="connsiteX12" fmla="*/ 42775 w 50600"/>
                <a:gd name="connsiteY12" fmla="*/ 35960 h 43219"/>
                <a:gd name="connsiteX13" fmla="*/ 35935 w 50600"/>
                <a:gd name="connsiteY13" fmla="*/ 36674 h 43219"/>
                <a:gd name="connsiteX14" fmla="*/ 31047 w 50600"/>
                <a:gd name="connsiteY14" fmla="*/ 42965 h 43219"/>
                <a:gd name="connsiteX15" fmla="*/ 23860 w 50600"/>
                <a:gd name="connsiteY15" fmla="*/ 39125 h 43219"/>
                <a:gd name="connsiteX16" fmla="*/ 13184 w 50600"/>
                <a:gd name="connsiteY16" fmla="*/ 35331 h 43219"/>
                <a:gd name="connsiteX17" fmla="*/ 8490 w 50600"/>
                <a:gd name="connsiteY17" fmla="*/ 31109 h 43219"/>
                <a:gd name="connsiteX18" fmla="*/ 9493 w 50600"/>
                <a:gd name="connsiteY18" fmla="*/ 25410 h 43219"/>
                <a:gd name="connsiteX19" fmla="*/ 7375 w 50600"/>
                <a:gd name="connsiteY19" fmla="*/ 19563 h 43219"/>
                <a:gd name="connsiteX20" fmla="*/ 11243 w 50600"/>
                <a:gd name="connsiteY20" fmla="*/ 14366 h 43219"/>
                <a:gd name="connsiteX21" fmla="*/ 11280 w 50600"/>
                <a:gd name="connsiteY21" fmla="*/ 14229 h 43219"/>
                <a:gd name="connsiteX0" fmla="*/ 71580 w 3814972"/>
                <a:gd name="connsiteY0" fmla="*/ 647379 h 1289021"/>
                <a:gd name="connsiteX1" fmla="*/ 35790 w 3814972"/>
                <a:gd name="connsiteY1" fmla="*/ 683169 h 1289021"/>
                <a:gd name="connsiteX2" fmla="*/ 0 w 3814972"/>
                <a:gd name="connsiteY2" fmla="*/ 647379 h 1289021"/>
                <a:gd name="connsiteX3" fmla="*/ 35790 w 3814972"/>
                <a:gd name="connsiteY3" fmla="*/ 611589 h 1289021"/>
                <a:gd name="connsiteX4" fmla="*/ 71580 w 3814972"/>
                <a:gd name="connsiteY4" fmla="*/ 647379 h 1289021"/>
                <a:gd name="connsiteX0" fmla="*/ 257067 w 3814972"/>
                <a:gd name="connsiteY0" fmla="*/ 646867 h 1289021"/>
                <a:gd name="connsiteX1" fmla="*/ 185486 w 3814972"/>
                <a:gd name="connsiteY1" fmla="*/ 718448 h 1289021"/>
                <a:gd name="connsiteX2" fmla="*/ 113905 w 3814972"/>
                <a:gd name="connsiteY2" fmla="*/ 646867 h 1289021"/>
                <a:gd name="connsiteX3" fmla="*/ 185486 w 3814972"/>
                <a:gd name="connsiteY3" fmla="*/ 575286 h 1289021"/>
                <a:gd name="connsiteX4" fmla="*/ 257067 w 3814972"/>
                <a:gd name="connsiteY4" fmla="*/ 646867 h 1289021"/>
                <a:gd name="connsiteX0" fmla="*/ 514135 w 3814972"/>
                <a:gd name="connsiteY0" fmla="*/ 646109 h 1289021"/>
                <a:gd name="connsiteX1" fmla="*/ 406764 w 3814972"/>
                <a:gd name="connsiteY1" fmla="*/ 753480 h 1289021"/>
                <a:gd name="connsiteX2" fmla="*/ 299393 w 3814972"/>
                <a:gd name="connsiteY2" fmla="*/ 646109 h 1289021"/>
                <a:gd name="connsiteX3" fmla="*/ 406764 w 3814972"/>
                <a:gd name="connsiteY3" fmla="*/ 538738 h 1289021"/>
                <a:gd name="connsiteX4" fmla="*/ 514135 w 3814972"/>
                <a:gd name="connsiteY4" fmla="*/ 646109 h 1289021"/>
                <a:gd name="connsiteX0" fmla="*/ 14308 w 50600"/>
                <a:gd name="connsiteY0" fmla="*/ 34758 h 43219"/>
                <a:gd name="connsiteX1" fmla="*/ 13200 w 50600"/>
                <a:gd name="connsiteY1" fmla="*/ 35139 h 43219"/>
                <a:gd name="connsiteX2" fmla="*/ 23858 w 50600"/>
                <a:gd name="connsiteY2" fmla="*/ 38949 h 43219"/>
                <a:gd name="connsiteX3" fmla="*/ 23190 w 50600"/>
                <a:gd name="connsiteY3" fmla="*/ 37209 h 43219"/>
                <a:gd name="connsiteX4" fmla="*/ 36207 w 50600"/>
                <a:gd name="connsiteY4" fmla="*/ 34610 h 43219"/>
                <a:gd name="connsiteX5" fmla="*/ 35940 w 50600"/>
                <a:gd name="connsiteY5" fmla="*/ 36519 h 43219"/>
                <a:gd name="connsiteX6" fmla="*/ 49178 w 50600"/>
                <a:gd name="connsiteY6" fmla="*/ 15213 h 43219"/>
                <a:gd name="connsiteX7" fmla="*/ 47730 w 50600"/>
                <a:gd name="connsiteY7" fmla="*/ 17889 h 43219"/>
                <a:gd name="connsiteX8" fmla="*/ 45704 w 50600"/>
                <a:gd name="connsiteY8" fmla="*/ 5285 h 43219"/>
                <a:gd name="connsiteX9" fmla="*/ 45780 w 50600"/>
                <a:gd name="connsiteY9" fmla="*/ 6549 h 43219"/>
                <a:gd name="connsiteX10" fmla="*/ 36458 w 50600"/>
                <a:gd name="connsiteY10" fmla="*/ 3811 h 43219"/>
                <a:gd name="connsiteX11" fmla="*/ 37200 w 50600"/>
                <a:gd name="connsiteY11" fmla="*/ 2199 h 43219"/>
                <a:gd name="connsiteX12" fmla="*/ 29521 w 50600"/>
                <a:gd name="connsiteY12" fmla="*/ 4579 h 43219"/>
                <a:gd name="connsiteX13" fmla="*/ 29880 w 50600"/>
                <a:gd name="connsiteY13" fmla="*/ 3189 h 43219"/>
                <a:gd name="connsiteX14" fmla="*/ 21380 w 50600"/>
                <a:gd name="connsiteY14" fmla="*/ 5051 h 43219"/>
                <a:gd name="connsiteX15" fmla="*/ 22680 w 50600"/>
                <a:gd name="connsiteY15" fmla="*/ 6399 h 43219"/>
                <a:gd name="connsiteX16" fmla="*/ 11507 w 50600"/>
                <a:gd name="connsiteY16" fmla="*/ 15648 h 43219"/>
                <a:gd name="connsiteX17" fmla="*/ 11280 w 50600"/>
                <a:gd name="connsiteY17" fmla="*/ 14229 h 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00" h="43219">
                  <a:moveTo>
                    <a:pt x="11280" y="14229"/>
                  </a:moveTo>
                  <a:cubicBezTo>
                    <a:pt x="11009" y="11516"/>
                    <a:pt x="11641" y="8780"/>
                    <a:pt x="13003" y="6766"/>
                  </a:cubicBezTo>
                  <a:cubicBezTo>
                    <a:pt x="15155" y="3585"/>
                    <a:pt x="18644" y="2876"/>
                    <a:pt x="21385" y="5061"/>
                  </a:cubicBezTo>
                  <a:cubicBezTo>
                    <a:pt x="23058" y="768"/>
                    <a:pt x="27294" y="-119"/>
                    <a:pt x="29836" y="3291"/>
                  </a:cubicBezTo>
                  <a:cubicBezTo>
                    <a:pt x="30477" y="1542"/>
                    <a:pt x="31708" y="333"/>
                    <a:pt x="33129" y="59"/>
                  </a:cubicBezTo>
                  <a:cubicBezTo>
                    <a:pt x="34693" y="-243"/>
                    <a:pt x="36255" y="629"/>
                    <a:pt x="37213" y="2340"/>
                  </a:cubicBezTo>
                  <a:cubicBezTo>
                    <a:pt x="38595" y="126"/>
                    <a:pt x="40881" y="-601"/>
                    <a:pt x="42843" y="549"/>
                  </a:cubicBezTo>
                  <a:cubicBezTo>
                    <a:pt x="44338" y="1425"/>
                    <a:pt x="45410" y="3259"/>
                    <a:pt x="45698" y="5435"/>
                  </a:cubicBezTo>
                  <a:cubicBezTo>
                    <a:pt x="47426" y="6077"/>
                    <a:pt x="48802" y="7857"/>
                    <a:pt x="49362" y="10177"/>
                  </a:cubicBezTo>
                  <a:cubicBezTo>
                    <a:pt x="49769" y="11861"/>
                    <a:pt x="49711" y="13690"/>
                    <a:pt x="49198" y="15319"/>
                  </a:cubicBezTo>
                  <a:cubicBezTo>
                    <a:pt x="50459" y="17553"/>
                    <a:pt x="50900" y="20449"/>
                    <a:pt x="50396" y="23181"/>
                  </a:cubicBezTo>
                  <a:cubicBezTo>
                    <a:pt x="49726" y="26813"/>
                    <a:pt x="47508" y="29533"/>
                    <a:pt x="44784" y="30063"/>
                  </a:cubicBezTo>
                  <a:cubicBezTo>
                    <a:pt x="44771" y="32330"/>
                    <a:pt x="44038" y="34480"/>
                    <a:pt x="42775" y="35960"/>
                  </a:cubicBezTo>
                  <a:cubicBezTo>
                    <a:pt x="40856" y="38209"/>
                    <a:pt x="38084" y="38498"/>
                    <a:pt x="35935" y="36674"/>
                  </a:cubicBezTo>
                  <a:cubicBezTo>
                    <a:pt x="35240" y="39807"/>
                    <a:pt x="33379" y="42202"/>
                    <a:pt x="31047" y="42965"/>
                  </a:cubicBezTo>
                  <a:cubicBezTo>
                    <a:pt x="28299" y="43864"/>
                    <a:pt x="25431" y="42332"/>
                    <a:pt x="23860" y="39125"/>
                  </a:cubicBezTo>
                  <a:cubicBezTo>
                    <a:pt x="20152" y="42169"/>
                    <a:pt x="15336" y="40458"/>
                    <a:pt x="13184" y="35331"/>
                  </a:cubicBezTo>
                  <a:cubicBezTo>
                    <a:pt x="11070" y="35668"/>
                    <a:pt x="9085" y="33883"/>
                    <a:pt x="8490" y="31109"/>
                  </a:cubicBezTo>
                  <a:cubicBezTo>
                    <a:pt x="8059" y="29102"/>
                    <a:pt x="8440" y="26936"/>
                    <a:pt x="9493" y="25410"/>
                  </a:cubicBezTo>
                  <a:cubicBezTo>
                    <a:pt x="7999" y="24213"/>
                    <a:pt x="7167" y="21916"/>
                    <a:pt x="7375" y="19563"/>
                  </a:cubicBezTo>
                  <a:cubicBezTo>
                    <a:pt x="7619" y="16808"/>
                    <a:pt x="9225" y="14650"/>
                    <a:pt x="11243" y="14366"/>
                  </a:cubicBezTo>
                  <a:cubicBezTo>
                    <a:pt x="11255" y="14320"/>
                    <a:pt x="11268" y="14275"/>
                    <a:pt x="11280" y="14229"/>
                  </a:cubicBezTo>
                  <a:close/>
                </a:path>
                <a:path w="3814972" h="1289021">
                  <a:moveTo>
                    <a:pt x="71580" y="647379"/>
                  </a:moveTo>
                  <a:cubicBezTo>
                    <a:pt x="71580" y="667145"/>
                    <a:pt x="55556" y="683169"/>
                    <a:pt x="35790" y="683169"/>
                  </a:cubicBezTo>
                  <a:cubicBezTo>
                    <a:pt x="16024" y="683169"/>
                    <a:pt x="0" y="667145"/>
                    <a:pt x="0" y="647379"/>
                  </a:cubicBezTo>
                  <a:cubicBezTo>
                    <a:pt x="0" y="627613"/>
                    <a:pt x="16024" y="611589"/>
                    <a:pt x="35790" y="611589"/>
                  </a:cubicBezTo>
                  <a:cubicBezTo>
                    <a:pt x="55556" y="611589"/>
                    <a:pt x="71580" y="627613"/>
                    <a:pt x="71580" y="647379"/>
                  </a:cubicBezTo>
                  <a:close/>
                </a:path>
                <a:path w="3814972" h="1289021">
                  <a:moveTo>
                    <a:pt x="257067" y="646867"/>
                  </a:moveTo>
                  <a:cubicBezTo>
                    <a:pt x="257067" y="686400"/>
                    <a:pt x="225019" y="718448"/>
                    <a:pt x="185486" y="718448"/>
                  </a:cubicBezTo>
                  <a:cubicBezTo>
                    <a:pt x="145953" y="718448"/>
                    <a:pt x="113905" y="686400"/>
                    <a:pt x="113905" y="646867"/>
                  </a:cubicBezTo>
                  <a:cubicBezTo>
                    <a:pt x="113905" y="607334"/>
                    <a:pt x="145953" y="575286"/>
                    <a:pt x="185486" y="575286"/>
                  </a:cubicBezTo>
                  <a:cubicBezTo>
                    <a:pt x="225019" y="575286"/>
                    <a:pt x="257067" y="607334"/>
                    <a:pt x="257067" y="646867"/>
                  </a:cubicBezTo>
                  <a:close/>
                </a:path>
                <a:path w="3814972" h="1289021">
                  <a:moveTo>
                    <a:pt x="514135" y="646109"/>
                  </a:moveTo>
                  <a:cubicBezTo>
                    <a:pt x="514135" y="705408"/>
                    <a:pt x="466063" y="753480"/>
                    <a:pt x="406764" y="753480"/>
                  </a:cubicBezTo>
                  <a:cubicBezTo>
                    <a:pt x="347465" y="753480"/>
                    <a:pt x="299393" y="705408"/>
                    <a:pt x="299393" y="646109"/>
                  </a:cubicBezTo>
                  <a:cubicBezTo>
                    <a:pt x="299393" y="586810"/>
                    <a:pt x="347465" y="538738"/>
                    <a:pt x="406764" y="538738"/>
                  </a:cubicBezTo>
                  <a:cubicBezTo>
                    <a:pt x="466063" y="538738"/>
                    <a:pt x="514135" y="586810"/>
                    <a:pt x="514135" y="646109"/>
                  </a:cubicBezTo>
                  <a:close/>
                </a:path>
                <a:path w="50600" h="43219" fill="none" extrusionOk="0">
                  <a:moveTo>
                    <a:pt x="14308" y="34758"/>
                  </a:moveTo>
                  <a:cubicBezTo>
                    <a:pt x="13953" y="34951"/>
                    <a:pt x="13580" y="35079"/>
                    <a:pt x="13200" y="35139"/>
                  </a:cubicBezTo>
                  <a:moveTo>
                    <a:pt x="23858" y="38949"/>
                  </a:moveTo>
                  <a:cubicBezTo>
                    <a:pt x="23591" y="38403"/>
                    <a:pt x="23367" y="37820"/>
                    <a:pt x="23190" y="37209"/>
                  </a:cubicBezTo>
                  <a:moveTo>
                    <a:pt x="36207" y="34610"/>
                  </a:moveTo>
                  <a:cubicBezTo>
                    <a:pt x="36168" y="35257"/>
                    <a:pt x="36078" y="35897"/>
                    <a:pt x="35940" y="36519"/>
                  </a:cubicBezTo>
                  <a:moveTo>
                    <a:pt x="49178" y="15213"/>
                  </a:moveTo>
                  <a:cubicBezTo>
                    <a:pt x="48853" y="16245"/>
                    <a:pt x="48358" y="17161"/>
                    <a:pt x="47730" y="17889"/>
                  </a:cubicBezTo>
                  <a:moveTo>
                    <a:pt x="45704" y="5285"/>
                  </a:moveTo>
                  <a:cubicBezTo>
                    <a:pt x="45759" y="5702"/>
                    <a:pt x="45785" y="6125"/>
                    <a:pt x="45780" y="6549"/>
                  </a:cubicBezTo>
                  <a:moveTo>
                    <a:pt x="36458" y="3811"/>
                  </a:moveTo>
                  <a:cubicBezTo>
                    <a:pt x="36647" y="3228"/>
                    <a:pt x="36896" y="2685"/>
                    <a:pt x="37200" y="2199"/>
                  </a:cubicBezTo>
                  <a:moveTo>
                    <a:pt x="29521" y="4579"/>
                  </a:moveTo>
                  <a:cubicBezTo>
                    <a:pt x="29598" y="4097"/>
                    <a:pt x="29719" y="3630"/>
                    <a:pt x="29880" y="3189"/>
                  </a:cubicBezTo>
                  <a:moveTo>
                    <a:pt x="21380" y="5051"/>
                  </a:moveTo>
                  <a:cubicBezTo>
                    <a:pt x="21852" y="5427"/>
                    <a:pt x="22288" y="5880"/>
                    <a:pt x="22680" y="6399"/>
                  </a:cubicBezTo>
                  <a:moveTo>
                    <a:pt x="11507" y="15648"/>
                  </a:moveTo>
                  <a:cubicBezTo>
                    <a:pt x="11404" y="15184"/>
                    <a:pt x="11328" y="14710"/>
                    <a:pt x="11280" y="14229"/>
                  </a:cubicBezTo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954820" y="1128356"/>
              <a:ext cx="2472872" cy="891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Да? Если это так, то что тогда взорвалось?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75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7" t="10929" r="30000" b="15595"/>
          <a:stretch/>
        </p:blipFill>
        <p:spPr>
          <a:xfrm>
            <a:off x="611560" y="4515966"/>
            <a:ext cx="138370" cy="136549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" b="9456"/>
          <a:stretch/>
        </p:blipFill>
        <p:spPr>
          <a:xfrm>
            <a:off x="0" y="-56542"/>
            <a:ext cx="9180512" cy="5256584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5492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Прямая со стрелкой 23"/>
          <p:cNvCxnSpPr/>
          <p:nvPr/>
        </p:nvCxnSpPr>
        <p:spPr>
          <a:xfrm flipH="1">
            <a:off x="3099135" y="2283718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8" name="Пятно 2 27"/>
          <p:cNvSpPr/>
          <p:nvPr/>
        </p:nvSpPr>
        <p:spPr>
          <a:xfrm>
            <a:off x="1802413" y="1768310"/>
            <a:ext cx="1235683" cy="1235683"/>
          </a:xfrm>
          <a:prstGeom prst="irregularSeal2">
            <a:avLst/>
          </a:prstGeom>
          <a:gradFill>
            <a:gsLst>
              <a:gs pos="79000">
                <a:srgbClr val="FFC000"/>
              </a:gs>
              <a:gs pos="10000">
                <a:srgbClr val="7030A0"/>
              </a:gs>
              <a:gs pos="24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 стрелкой 28"/>
          <p:cNvCxnSpPr/>
          <p:nvPr/>
        </p:nvCxnSpPr>
        <p:spPr>
          <a:xfrm flipH="1">
            <a:off x="1259704" y="2945548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2701629" y="294480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3122750" y="3662251"/>
            <a:ext cx="697240" cy="69724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799633" y="3651870"/>
            <a:ext cx="697240" cy="697240"/>
          </a:xfrm>
          <a:prstGeom prst="ellipse">
            <a:avLst/>
          </a:prstGeom>
          <a:gradFill>
            <a:gsLst>
              <a:gs pos="100000">
                <a:srgbClr val="EA1662"/>
              </a:gs>
              <a:gs pos="59000">
                <a:srgbClr val="7030A0"/>
              </a:gs>
              <a:gs pos="80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236205" y="4398527"/>
            <a:ext cx="182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Нейтронная 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815035" y="4398519"/>
            <a:ext cx="1370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Черная дыра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71975" y="1949236"/>
            <a:ext cx="1236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Сверхновая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блако 43"/>
          <p:cNvSpPr/>
          <p:nvPr/>
        </p:nvSpPr>
        <p:spPr>
          <a:xfrm>
            <a:off x="1340135" y="339697"/>
            <a:ext cx="1080120" cy="742129"/>
          </a:xfrm>
          <a:prstGeom prst="cloud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9" name="Прямая со стрелкой 58"/>
          <p:cNvCxnSpPr/>
          <p:nvPr/>
        </p:nvCxnSpPr>
        <p:spPr>
          <a:xfrm>
            <a:off x="2600374" y="710761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60" name="Группа 59"/>
          <p:cNvGrpSpPr/>
          <p:nvPr/>
        </p:nvGrpSpPr>
        <p:grpSpPr>
          <a:xfrm>
            <a:off x="3717767" y="267494"/>
            <a:ext cx="936104" cy="886533"/>
            <a:chOff x="541270" y="447658"/>
            <a:chExt cx="1242894" cy="1177076"/>
          </a:xfrm>
        </p:grpSpPr>
        <p:sp>
          <p:nvSpPr>
            <p:cNvPr id="61" name="Облако 60"/>
            <p:cNvSpPr/>
            <p:nvPr/>
          </p:nvSpPr>
          <p:spPr>
            <a:xfrm>
              <a:off x="541270" y="447658"/>
              <a:ext cx="1242894" cy="1177076"/>
            </a:xfrm>
            <a:prstGeom prst="cloud">
              <a:avLst/>
            </a:prstGeom>
            <a:gradFill flip="none" rotWithShape="1">
              <a:gsLst>
                <a:gs pos="0">
                  <a:srgbClr val="FFF200"/>
                </a:gs>
                <a:gs pos="90000">
                  <a:srgbClr val="00B050">
                    <a:alpha val="50000"/>
                  </a:srgbClr>
                </a:gs>
                <a:gs pos="72000">
                  <a:schemeClr val="bg1">
                    <a:lumMod val="95000"/>
                  </a:schemeClr>
                </a:gs>
                <a:gs pos="100000">
                  <a:srgbClr val="7030A0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730669" y="604148"/>
              <a:ext cx="864096" cy="864096"/>
            </a:xfrm>
            <a:prstGeom prst="ellipse">
              <a:avLst/>
            </a:prstGeom>
            <a:gradFill>
              <a:gsLst>
                <a:gs pos="39000">
                  <a:srgbClr val="FFF200"/>
                </a:gs>
                <a:gs pos="100000">
                  <a:srgbClr val="FAB509"/>
                </a:gs>
                <a:gs pos="75000">
                  <a:srgbClr val="FF7A00"/>
                </a:gs>
                <a:gs pos="89000">
                  <a:srgbClr val="F4EF1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63" name="Прямая со стрелкой 62"/>
          <p:cNvCxnSpPr/>
          <p:nvPr/>
        </p:nvCxnSpPr>
        <p:spPr>
          <a:xfrm>
            <a:off x="4824128" y="710761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4" name="Овал 63"/>
          <p:cNvSpPr/>
          <p:nvPr/>
        </p:nvSpPr>
        <p:spPr>
          <a:xfrm>
            <a:off x="5843408" y="411887"/>
            <a:ext cx="597748" cy="59774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 стрелкой 64"/>
          <p:cNvCxnSpPr/>
          <p:nvPr/>
        </p:nvCxnSpPr>
        <p:spPr>
          <a:xfrm>
            <a:off x="6415530" y="98648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5234730" y="987646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6945212" y="1630884"/>
            <a:ext cx="795462" cy="795462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4139952" y="1596361"/>
            <a:ext cx="1283552" cy="1283552"/>
          </a:xfrm>
          <a:prstGeom prst="ellipse">
            <a:avLst/>
          </a:prstGeom>
          <a:gradFill>
            <a:gsLst>
              <a:gs pos="99000">
                <a:srgbClr val="00B0F0"/>
              </a:gs>
              <a:gs pos="54000">
                <a:srgbClr val="00B05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 стрелкой 68"/>
          <p:cNvCxnSpPr/>
          <p:nvPr/>
        </p:nvCxnSpPr>
        <p:spPr>
          <a:xfrm>
            <a:off x="5325516" y="278500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7740674" y="2297477"/>
            <a:ext cx="274273" cy="274273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1" name="Овал 70"/>
          <p:cNvSpPr/>
          <p:nvPr/>
        </p:nvSpPr>
        <p:spPr>
          <a:xfrm>
            <a:off x="5843408" y="3448512"/>
            <a:ext cx="697240" cy="697240"/>
          </a:xfrm>
          <a:prstGeom prst="ellipse">
            <a:avLst/>
          </a:prstGeom>
          <a:gradFill>
            <a:gsLst>
              <a:gs pos="100000">
                <a:srgbClr val="EA1662"/>
              </a:gs>
              <a:gs pos="59000">
                <a:srgbClr val="7030A0"/>
              </a:gs>
              <a:gs pos="80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8256534" y="3525469"/>
            <a:ext cx="342425" cy="342425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8254319" y="4378565"/>
            <a:ext cx="342425" cy="342425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5" name="Прямая со стрелкой 74"/>
          <p:cNvCxnSpPr/>
          <p:nvPr/>
        </p:nvCxnSpPr>
        <p:spPr>
          <a:xfrm>
            <a:off x="8425531" y="3939902"/>
            <a:ext cx="0" cy="41155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973928" y="1154027"/>
            <a:ext cx="19447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Газопылевое облако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551574" y="1164394"/>
            <a:ext cx="1268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Протозвезда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481373" y="402799"/>
            <a:ext cx="197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Звезда главной последовательности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303583" y="1319153"/>
            <a:ext cx="1588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Красный гигант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838965" y="2879913"/>
            <a:ext cx="12847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Сверхгигант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668548" y="3507854"/>
            <a:ext cx="1343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Нейтронная 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727773" y="4377600"/>
            <a:ext cx="158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Черный карлик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28400" y="3529340"/>
            <a:ext cx="158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Белый карлик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5558730" y="2330081"/>
            <a:ext cx="2319080" cy="385685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85" name="Группа 84"/>
          <p:cNvGrpSpPr/>
          <p:nvPr/>
        </p:nvGrpSpPr>
        <p:grpSpPr>
          <a:xfrm>
            <a:off x="7877810" y="2465259"/>
            <a:ext cx="848788" cy="829307"/>
            <a:chOff x="999663" y="2003940"/>
            <a:chExt cx="1359986" cy="1328773"/>
          </a:xfrm>
        </p:grpSpPr>
        <p:pic>
          <p:nvPicPr>
            <p:cNvPr id="86" name="Рисунок 8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16D8D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663" y="2003940"/>
              <a:ext cx="1359986" cy="1328773"/>
            </a:xfrm>
            <a:prstGeom prst="rect">
              <a:avLst/>
            </a:prstGeom>
          </p:spPr>
        </p:pic>
        <p:sp>
          <p:nvSpPr>
            <p:cNvPr id="87" name="Овал 86"/>
            <p:cNvSpPr/>
            <p:nvPr/>
          </p:nvSpPr>
          <p:spPr>
            <a:xfrm>
              <a:off x="1187624" y="2139702"/>
              <a:ext cx="963765" cy="983333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98000">
                  <a:srgbClr val="00B0F0"/>
                </a:gs>
                <a:gs pos="20000">
                  <a:schemeClr val="tx1"/>
                </a:gs>
                <a:gs pos="91000">
                  <a:schemeClr val="tx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88" name="Прямая со стрелкой 87"/>
          <p:cNvCxnSpPr/>
          <p:nvPr/>
        </p:nvCxnSpPr>
        <p:spPr>
          <a:xfrm>
            <a:off x="8344371" y="3219335"/>
            <a:ext cx="107577" cy="28851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6718012" y="2787774"/>
            <a:ext cx="138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Планетарная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туманность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3799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 animBg="1"/>
      <p:bldP spid="35" grpId="0" animBg="1"/>
      <p:bldP spid="54" grpId="0"/>
      <p:bldP spid="55" grpId="0"/>
      <p:bldP spid="58" grpId="0"/>
      <p:bldP spid="44" grpId="0" animBg="1"/>
      <p:bldP spid="64" grpId="0" animBg="1"/>
      <p:bldP spid="67" grpId="0" animBg="1"/>
      <p:bldP spid="68" grpId="0" animBg="1"/>
      <p:bldP spid="71" grpId="0" animBg="1"/>
      <p:bldP spid="73" grpId="0" animBg="1"/>
      <p:bldP spid="74" grpId="0" animBg="1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6512" y="-4234"/>
            <a:ext cx="9189513" cy="514773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0" name="Рисунок 8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-1227175"/>
            <a:ext cx="9577064" cy="734283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26995" y="-4233"/>
            <a:ext cx="126014" cy="51435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70100" y="264055"/>
            <a:ext cx="17707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Галактики</a:t>
            </a:r>
            <a:endParaRPr lang="ru-RU" sz="28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8883" y="265767"/>
            <a:ext cx="1254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Звезды</a:t>
            </a:r>
            <a:endParaRPr lang="ru-RU" sz="28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446129" y="750084"/>
            <a:ext cx="3726385" cy="4048808"/>
            <a:chOff x="446129" y="750084"/>
            <a:chExt cx="3726385" cy="4048808"/>
          </a:xfrm>
        </p:grpSpPr>
        <p:sp>
          <p:nvSpPr>
            <p:cNvPr id="9" name="Овал 8"/>
            <p:cNvSpPr/>
            <p:nvPr/>
          </p:nvSpPr>
          <p:spPr>
            <a:xfrm rot="13656560">
              <a:off x="2370011" y="2636573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18810284">
              <a:off x="2978110" y="1260269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18810284">
              <a:off x="1353928" y="1680933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14145084">
              <a:off x="2370010" y="1680935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 rot="13354816">
              <a:off x="2906076" y="3912573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 rot="12534473">
              <a:off x="3575016" y="2353838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 rot="16941655">
              <a:off x="1513958" y="2832736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19845072">
              <a:off x="3009052" y="2869318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20193177">
              <a:off x="1104427" y="3573660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20715444">
              <a:off x="1712526" y="2197356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1720532">
              <a:off x="1104426" y="2618022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18810284">
              <a:off x="3175887" y="4539929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 rot="15910540">
              <a:off x="3872822" y="3796807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 rot="18810284">
              <a:off x="2356373" y="3269371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 rot="18810284">
              <a:off x="3363890" y="3602842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 rot="15315420">
              <a:off x="636849" y="4275005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 rot="20855116">
              <a:off x="1759232" y="3196537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 rot="18810284">
              <a:off x="498248" y="3240387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 rot="914949">
              <a:off x="1131222" y="4024351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17765390">
              <a:off x="899667" y="2177961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20871100">
              <a:off x="919709" y="1045553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 rot="18810284">
              <a:off x="311609" y="1466219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20685803">
              <a:off x="2789138" y="2104167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 rot="18810284">
              <a:off x="3534485" y="905760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13833664">
              <a:off x="1910303" y="1326424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9398924">
              <a:off x="2376868" y="1105427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 rot="378980">
              <a:off x="2288986" y="4460540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20940217">
              <a:off x="2060701" y="4049157"/>
              <a:ext cx="393483" cy="124444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 rot="378980">
              <a:off x="1498267" y="4275849"/>
              <a:ext cx="455368" cy="144016"/>
            </a:xfrm>
            <a:prstGeom prst="ellipse">
              <a:avLst/>
            </a:prstGeom>
            <a:gradFill flip="none" rotWithShape="1">
              <a:gsLst>
                <a:gs pos="57000">
                  <a:srgbClr val="FFFF00"/>
                </a:gs>
                <a:gs pos="0">
                  <a:srgbClr val="CCD10D"/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" name="4-конечная звезда 38"/>
          <p:cNvSpPr/>
          <p:nvPr/>
        </p:nvSpPr>
        <p:spPr>
          <a:xfrm>
            <a:off x="5153369" y="788987"/>
            <a:ext cx="288032" cy="288032"/>
          </a:xfrm>
          <a:prstGeom prst="star4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4-конечная звезда 39"/>
          <p:cNvSpPr/>
          <p:nvPr/>
        </p:nvSpPr>
        <p:spPr>
          <a:xfrm>
            <a:off x="8482269" y="4094389"/>
            <a:ext cx="216024" cy="216024"/>
          </a:xfrm>
          <a:prstGeom prst="star4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4-конечная звезда 40"/>
          <p:cNvSpPr/>
          <p:nvPr/>
        </p:nvSpPr>
        <p:spPr>
          <a:xfrm>
            <a:off x="5157065" y="4576121"/>
            <a:ext cx="211565" cy="211565"/>
          </a:xfrm>
          <a:prstGeom prst="star4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4-конечная звезда 41"/>
          <p:cNvSpPr/>
          <p:nvPr/>
        </p:nvSpPr>
        <p:spPr>
          <a:xfrm>
            <a:off x="8416909" y="788987"/>
            <a:ext cx="216024" cy="216024"/>
          </a:xfrm>
          <a:prstGeom prst="star4">
            <a:avLst/>
          </a:prstGeom>
          <a:gradFill flip="none" rotWithShape="1">
            <a:gsLst>
              <a:gs pos="0">
                <a:srgbClr val="FFFF00"/>
              </a:gs>
              <a:gs pos="88000">
                <a:schemeClr val="accent5">
                  <a:lumMod val="60000"/>
                  <a:lumOff val="40000"/>
                </a:scheme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4-конечная звезда 42"/>
          <p:cNvSpPr/>
          <p:nvPr/>
        </p:nvSpPr>
        <p:spPr>
          <a:xfrm>
            <a:off x="6771637" y="2212006"/>
            <a:ext cx="355511" cy="355511"/>
          </a:xfrm>
          <a:prstGeom prst="star4">
            <a:avLst/>
          </a:prstGeom>
          <a:gradFill flip="none" rotWithShape="1">
            <a:gsLst>
              <a:gs pos="0">
                <a:srgbClr val="C00000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 rot="18810284">
            <a:off x="2345275" y="3100876"/>
            <a:ext cx="1275731" cy="403466"/>
          </a:xfrm>
          <a:prstGeom prst="ellipse">
            <a:avLst/>
          </a:prstGeom>
          <a:gradFill flip="none" rotWithShape="1">
            <a:gsLst>
              <a:gs pos="0">
                <a:srgbClr val="F4EF11"/>
              </a:gs>
              <a:gs pos="70000">
                <a:schemeClr val="bg1">
                  <a:lumMod val="85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 rot="19143832">
            <a:off x="792640" y="1874832"/>
            <a:ext cx="1476371" cy="466921"/>
          </a:xfrm>
          <a:prstGeom prst="ellipse">
            <a:avLst/>
          </a:prstGeom>
          <a:gradFill flip="none" rotWithShape="1">
            <a:gsLst>
              <a:gs pos="0">
                <a:srgbClr val="F4EF11"/>
              </a:gs>
              <a:gs pos="70000">
                <a:schemeClr val="bg1">
                  <a:lumMod val="85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 rot="20102396">
            <a:off x="948770" y="3365246"/>
            <a:ext cx="1275731" cy="403466"/>
          </a:xfrm>
          <a:prstGeom prst="ellipse">
            <a:avLst/>
          </a:prstGeom>
          <a:gradFill flip="none" rotWithShape="1">
            <a:gsLst>
              <a:gs pos="0">
                <a:srgbClr val="F4EF11"/>
              </a:gs>
              <a:gs pos="70000">
                <a:schemeClr val="bg1">
                  <a:lumMod val="85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 rot="378980">
            <a:off x="2746102" y="1777912"/>
            <a:ext cx="1275731" cy="403466"/>
          </a:xfrm>
          <a:prstGeom prst="ellipse">
            <a:avLst/>
          </a:prstGeom>
          <a:gradFill flip="none" rotWithShape="1">
            <a:gsLst>
              <a:gs pos="0">
                <a:srgbClr val="F4EF11"/>
              </a:gs>
              <a:gs pos="70000">
                <a:schemeClr val="bg1">
                  <a:lumMod val="85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5368630" y="1290395"/>
            <a:ext cx="476092" cy="476092"/>
          </a:xfrm>
          <a:prstGeom prst="ellipse">
            <a:avLst/>
          </a:prstGeom>
          <a:gradFill>
            <a:gsLst>
              <a:gs pos="100000">
                <a:srgbClr val="EA1662"/>
              </a:gs>
              <a:gs pos="59000">
                <a:srgbClr val="7030A0"/>
              </a:gs>
              <a:gs pos="80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8416909" y="2016514"/>
            <a:ext cx="233816" cy="233816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6278883" y="4167615"/>
            <a:ext cx="233816" cy="233816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6686244" y="2521790"/>
            <a:ext cx="476092" cy="47609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/>
          <p:nvPr/>
        </p:nvSpPr>
        <p:spPr>
          <a:xfrm>
            <a:off x="2897450" y="3167666"/>
            <a:ext cx="254983" cy="25498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>
            <a:off x="1446714" y="3416298"/>
            <a:ext cx="254983" cy="25498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Овал 85"/>
          <p:cNvSpPr/>
          <p:nvPr/>
        </p:nvSpPr>
        <p:spPr>
          <a:xfrm>
            <a:off x="1370100" y="1957023"/>
            <a:ext cx="254983" cy="25498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Овал 86"/>
          <p:cNvSpPr/>
          <p:nvPr/>
        </p:nvSpPr>
        <p:spPr>
          <a:xfrm>
            <a:off x="3230308" y="1848241"/>
            <a:ext cx="254983" cy="25498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2068310" y="80880"/>
            <a:ext cx="5007380" cy="500738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8150" y="-425885"/>
            <a:ext cx="10030289" cy="5631291"/>
          </a:xfrm>
          <a:prstGeom prst="rect">
            <a:avLst/>
          </a:prstGeom>
        </p:spPr>
      </p:pic>
      <p:grpSp>
        <p:nvGrpSpPr>
          <p:cNvPr id="44" name="Группа 4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4115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82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84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86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87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" dur="500" fill="hold"/>
                                        <p:tgtEl>
                                          <p:spTgt spid="8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ntr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39" grpId="0" animBg="1"/>
      <p:bldP spid="40" grpId="0" animBg="1"/>
      <p:bldP spid="41" grpId="0" animBg="1"/>
      <p:bldP spid="42" grpId="0" animBg="1"/>
      <p:bldP spid="43" grpId="0" animBg="1"/>
      <p:bldP spid="61" grpId="0" animBg="1"/>
      <p:bldP spid="61" grpId="1" animBg="1"/>
      <p:bldP spid="62" grpId="0" animBg="1"/>
      <p:bldP spid="62" grpId="1" animBg="1"/>
      <p:bldP spid="64" grpId="0" animBg="1"/>
      <p:bldP spid="64" grpId="1" animBg="1"/>
      <p:bldP spid="76" grpId="0" animBg="1"/>
      <p:bldP spid="76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2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89" grpId="0" animBg="1"/>
      <p:bldP spid="8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Рисунок 6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89" y="652002"/>
            <a:ext cx="2304256" cy="363162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195329" y="1472659"/>
            <a:ext cx="4097442" cy="2761408"/>
            <a:chOff x="3085548" y="-1028916"/>
            <a:chExt cx="3096331" cy="4307053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3085548" y="-1028916"/>
              <a:ext cx="3096331" cy="4307053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094441 w 3600402"/>
                <a:gd name="connsiteY0" fmla="*/ -1053085 h 1656184"/>
                <a:gd name="connsiteX1" fmla="*/ 4048436 w 3600402"/>
                <a:gd name="connsiteY1" fmla="*/ -1007080 h 1656184"/>
                <a:gd name="connsiteX2" fmla="*/ 4002431 w 3600402"/>
                <a:gd name="connsiteY2" fmla="*/ -1053085 h 1656184"/>
                <a:gd name="connsiteX3" fmla="*/ 4048436 w 3600402"/>
                <a:gd name="connsiteY3" fmla="*/ -1099090 h 1656184"/>
                <a:gd name="connsiteX4" fmla="*/ 4094441 w 3600402"/>
                <a:gd name="connsiteY4" fmla="*/ -1053085 h 1656184"/>
                <a:gd name="connsiteX0" fmla="*/ 3703641 w 3600402"/>
                <a:gd name="connsiteY0" fmla="*/ -687595 h 1656184"/>
                <a:gd name="connsiteX1" fmla="*/ 3611631 w 3600402"/>
                <a:gd name="connsiteY1" fmla="*/ -595585 h 1656184"/>
                <a:gd name="connsiteX2" fmla="*/ 3519621 w 3600402"/>
                <a:gd name="connsiteY2" fmla="*/ -687595 h 1656184"/>
                <a:gd name="connsiteX3" fmla="*/ 3611631 w 3600402"/>
                <a:gd name="connsiteY3" fmla="*/ -779605 h 1656184"/>
                <a:gd name="connsiteX4" fmla="*/ 3703641 w 3600402"/>
                <a:gd name="connsiteY4" fmla="*/ -687595 h 1656184"/>
                <a:gd name="connsiteX0" fmla="*/ 3242276 w 3600402"/>
                <a:gd name="connsiteY0" fmla="*/ -263060 h 1656184"/>
                <a:gd name="connsiteX1" fmla="*/ 3104261 w 3600402"/>
                <a:gd name="connsiteY1" fmla="*/ -125045 h 1656184"/>
                <a:gd name="connsiteX2" fmla="*/ 2966246 w 3600402"/>
                <a:gd name="connsiteY2" fmla="*/ -263060 h 1656184"/>
                <a:gd name="connsiteX3" fmla="*/ 3104261 w 3600402"/>
                <a:gd name="connsiteY3" fmla="*/ -401075 h 1656184"/>
                <a:gd name="connsiteX4" fmla="*/ 3242276 w 3600402"/>
                <a:gd name="connsiteY4" fmla="*/ -263060 h 1656184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9164"/>
                <a:gd name="connsiteY0" fmla="*/ 43039 h 72029"/>
                <a:gd name="connsiteX1" fmla="*/ 5659 w 49164"/>
                <a:gd name="connsiteY1" fmla="*/ 35576 h 72029"/>
                <a:gd name="connsiteX2" fmla="*/ 14041 w 49164"/>
                <a:gd name="connsiteY2" fmla="*/ 33871 h 72029"/>
                <a:gd name="connsiteX3" fmla="*/ 22492 w 49164"/>
                <a:gd name="connsiteY3" fmla="*/ 32101 h 72029"/>
                <a:gd name="connsiteX4" fmla="*/ 25785 w 49164"/>
                <a:gd name="connsiteY4" fmla="*/ 28869 h 72029"/>
                <a:gd name="connsiteX5" fmla="*/ 29869 w 49164"/>
                <a:gd name="connsiteY5" fmla="*/ 31150 h 72029"/>
                <a:gd name="connsiteX6" fmla="*/ 35499 w 49164"/>
                <a:gd name="connsiteY6" fmla="*/ 29359 h 72029"/>
                <a:gd name="connsiteX7" fmla="*/ 38354 w 49164"/>
                <a:gd name="connsiteY7" fmla="*/ 34245 h 72029"/>
                <a:gd name="connsiteX8" fmla="*/ 42018 w 49164"/>
                <a:gd name="connsiteY8" fmla="*/ 38987 h 72029"/>
                <a:gd name="connsiteX9" fmla="*/ 41854 w 49164"/>
                <a:gd name="connsiteY9" fmla="*/ 44129 h 72029"/>
                <a:gd name="connsiteX10" fmla="*/ 43052 w 49164"/>
                <a:gd name="connsiteY10" fmla="*/ 51991 h 72029"/>
                <a:gd name="connsiteX11" fmla="*/ 37440 w 49164"/>
                <a:gd name="connsiteY11" fmla="*/ 58873 h 72029"/>
                <a:gd name="connsiteX12" fmla="*/ 35431 w 49164"/>
                <a:gd name="connsiteY12" fmla="*/ 64770 h 72029"/>
                <a:gd name="connsiteX13" fmla="*/ 28591 w 49164"/>
                <a:gd name="connsiteY13" fmla="*/ 65484 h 72029"/>
                <a:gd name="connsiteX14" fmla="*/ 23703 w 49164"/>
                <a:gd name="connsiteY14" fmla="*/ 71775 h 72029"/>
                <a:gd name="connsiteX15" fmla="*/ 16516 w 49164"/>
                <a:gd name="connsiteY15" fmla="*/ 67935 h 72029"/>
                <a:gd name="connsiteX16" fmla="*/ 5840 w 49164"/>
                <a:gd name="connsiteY16" fmla="*/ 64141 h 72029"/>
                <a:gd name="connsiteX17" fmla="*/ 1146 w 49164"/>
                <a:gd name="connsiteY17" fmla="*/ 59919 h 72029"/>
                <a:gd name="connsiteX18" fmla="*/ 2149 w 49164"/>
                <a:gd name="connsiteY18" fmla="*/ 54220 h 72029"/>
                <a:gd name="connsiteX19" fmla="*/ 31 w 49164"/>
                <a:gd name="connsiteY19" fmla="*/ 48373 h 72029"/>
                <a:gd name="connsiteX20" fmla="*/ 3899 w 49164"/>
                <a:gd name="connsiteY20" fmla="*/ 43176 h 72029"/>
                <a:gd name="connsiteX21" fmla="*/ 3936 w 49164"/>
                <a:gd name="connsiteY21" fmla="*/ 43039 h 72029"/>
                <a:gd name="connsiteX0" fmla="*/ 4097441 w 4097441"/>
                <a:gd name="connsiteY0" fmla="*/ 46005 h 2761408"/>
                <a:gd name="connsiteX1" fmla="*/ 4051436 w 4097441"/>
                <a:gd name="connsiteY1" fmla="*/ 92010 h 2761408"/>
                <a:gd name="connsiteX2" fmla="*/ 4005431 w 4097441"/>
                <a:gd name="connsiteY2" fmla="*/ 46005 h 2761408"/>
                <a:gd name="connsiteX3" fmla="*/ 4051436 w 4097441"/>
                <a:gd name="connsiteY3" fmla="*/ 0 h 2761408"/>
                <a:gd name="connsiteX4" fmla="*/ 4097441 w 4097441"/>
                <a:gd name="connsiteY4" fmla="*/ 46005 h 2761408"/>
                <a:gd name="connsiteX0" fmla="*/ 3706641 w 4097441"/>
                <a:gd name="connsiteY0" fmla="*/ 411495 h 2761408"/>
                <a:gd name="connsiteX1" fmla="*/ 3614631 w 4097441"/>
                <a:gd name="connsiteY1" fmla="*/ 503505 h 2761408"/>
                <a:gd name="connsiteX2" fmla="*/ 3522621 w 4097441"/>
                <a:gd name="connsiteY2" fmla="*/ 411495 h 2761408"/>
                <a:gd name="connsiteX3" fmla="*/ 3614631 w 4097441"/>
                <a:gd name="connsiteY3" fmla="*/ 319485 h 2761408"/>
                <a:gd name="connsiteX4" fmla="*/ 3706641 w 4097441"/>
                <a:gd name="connsiteY4" fmla="*/ 411495 h 2761408"/>
                <a:gd name="connsiteX0" fmla="*/ 3245276 w 4097441"/>
                <a:gd name="connsiteY0" fmla="*/ 836030 h 2761408"/>
                <a:gd name="connsiteX1" fmla="*/ 3107261 w 4097441"/>
                <a:gd name="connsiteY1" fmla="*/ 974045 h 2761408"/>
                <a:gd name="connsiteX2" fmla="*/ 2969246 w 4097441"/>
                <a:gd name="connsiteY2" fmla="*/ 836030 h 2761408"/>
                <a:gd name="connsiteX3" fmla="*/ 3107261 w 4097441"/>
                <a:gd name="connsiteY3" fmla="*/ 698015 h 2761408"/>
                <a:gd name="connsiteX4" fmla="*/ 3245276 w 4097441"/>
                <a:gd name="connsiteY4" fmla="*/ 836030 h 2761408"/>
                <a:gd name="connsiteX0" fmla="*/ 4729 w 49164"/>
                <a:gd name="connsiteY0" fmla="*/ 54846 h 72029"/>
                <a:gd name="connsiteX1" fmla="*/ 2196 w 49164"/>
                <a:gd name="connsiteY1" fmla="*/ 54049 h 72029"/>
                <a:gd name="connsiteX2" fmla="*/ 6964 w 49164"/>
                <a:gd name="connsiteY2" fmla="*/ 63568 h 72029"/>
                <a:gd name="connsiteX3" fmla="*/ 5856 w 49164"/>
                <a:gd name="connsiteY3" fmla="*/ 63949 h 72029"/>
                <a:gd name="connsiteX4" fmla="*/ 16514 w 49164"/>
                <a:gd name="connsiteY4" fmla="*/ 67759 h 72029"/>
                <a:gd name="connsiteX5" fmla="*/ 15846 w 49164"/>
                <a:gd name="connsiteY5" fmla="*/ 66019 h 72029"/>
                <a:gd name="connsiteX6" fmla="*/ 28863 w 49164"/>
                <a:gd name="connsiteY6" fmla="*/ 63420 h 72029"/>
                <a:gd name="connsiteX7" fmla="*/ 28596 w 49164"/>
                <a:gd name="connsiteY7" fmla="*/ 65329 h 72029"/>
                <a:gd name="connsiteX8" fmla="*/ 41834 w 49164"/>
                <a:gd name="connsiteY8" fmla="*/ 44023 h 72029"/>
                <a:gd name="connsiteX9" fmla="*/ 40386 w 49164"/>
                <a:gd name="connsiteY9" fmla="*/ 46699 h 72029"/>
                <a:gd name="connsiteX10" fmla="*/ 38360 w 49164"/>
                <a:gd name="connsiteY10" fmla="*/ 34095 h 72029"/>
                <a:gd name="connsiteX11" fmla="*/ 38436 w 49164"/>
                <a:gd name="connsiteY11" fmla="*/ 35359 h 72029"/>
                <a:gd name="connsiteX12" fmla="*/ 29114 w 49164"/>
                <a:gd name="connsiteY12" fmla="*/ 32621 h 72029"/>
                <a:gd name="connsiteX13" fmla="*/ 29856 w 49164"/>
                <a:gd name="connsiteY13" fmla="*/ 31009 h 72029"/>
                <a:gd name="connsiteX14" fmla="*/ 22177 w 49164"/>
                <a:gd name="connsiteY14" fmla="*/ 33389 h 72029"/>
                <a:gd name="connsiteX15" fmla="*/ 22536 w 49164"/>
                <a:gd name="connsiteY15" fmla="*/ 31999 h 72029"/>
                <a:gd name="connsiteX16" fmla="*/ 14036 w 49164"/>
                <a:gd name="connsiteY16" fmla="*/ 33861 h 72029"/>
                <a:gd name="connsiteX17" fmla="*/ 15336 w 49164"/>
                <a:gd name="connsiteY17" fmla="*/ 35209 h 72029"/>
                <a:gd name="connsiteX18" fmla="*/ 4163 w 49164"/>
                <a:gd name="connsiteY18" fmla="*/ 44458 h 72029"/>
                <a:gd name="connsiteX19" fmla="*/ 3936 w 49164"/>
                <a:gd name="connsiteY19" fmla="*/ 43039 h 72029"/>
                <a:gd name="connsiteX0" fmla="*/ 3936 w 49164"/>
                <a:gd name="connsiteY0" fmla="*/ 43039 h 72029"/>
                <a:gd name="connsiteX1" fmla="*/ 5659 w 49164"/>
                <a:gd name="connsiteY1" fmla="*/ 35576 h 72029"/>
                <a:gd name="connsiteX2" fmla="*/ 14041 w 49164"/>
                <a:gd name="connsiteY2" fmla="*/ 33871 h 72029"/>
                <a:gd name="connsiteX3" fmla="*/ 22492 w 49164"/>
                <a:gd name="connsiteY3" fmla="*/ 32101 h 72029"/>
                <a:gd name="connsiteX4" fmla="*/ 25785 w 49164"/>
                <a:gd name="connsiteY4" fmla="*/ 28869 h 72029"/>
                <a:gd name="connsiteX5" fmla="*/ 29869 w 49164"/>
                <a:gd name="connsiteY5" fmla="*/ 31150 h 72029"/>
                <a:gd name="connsiteX6" fmla="*/ 35499 w 49164"/>
                <a:gd name="connsiteY6" fmla="*/ 29359 h 72029"/>
                <a:gd name="connsiteX7" fmla="*/ 38354 w 49164"/>
                <a:gd name="connsiteY7" fmla="*/ 34245 h 72029"/>
                <a:gd name="connsiteX8" fmla="*/ 42018 w 49164"/>
                <a:gd name="connsiteY8" fmla="*/ 38987 h 72029"/>
                <a:gd name="connsiteX9" fmla="*/ 41854 w 49164"/>
                <a:gd name="connsiteY9" fmla="*/ 44129 h 72029"/>
                <a:gd name="connsiteX10" fmla="*/ 43052 w 49164"/>
                <a:gd name="connsiteY10" fmla="*/ 51991 h 72029"/>
                <a:gd name="connsiteX11" fmla="*/ 37440 w 49164"/>
                <a:gd name="connsiteY11" fmla="*/ 58873 h 72029"/>
                <a:gd name="connsiteX12" fmla="*/ 35431 w 49164"/>
                <a:gd name="connsiteY12" fmla="*/ 64770 h 72029"/>
                <a:gd name="connsiteX13" fmla="*/ 28591 w 49164"/>
                <a:gd name="connsiteY13" fmla="*/ 65484 h 72029"/>
                <a:gd name="connsiteX14" fmla="*/ 23703 w 49164"/>
                <a:gd name="connsiteY14" fmla="*/ 71775 h 72029"/>
                <a:gd name="connsiteX15" fmla="*/ 16516 w 49164"/>
                <a:gd name="connsiteY15" fmla="*/ 67935 h 72029"/>
                <a:gd name="connsiteX16" fmla="*/ 5840 w 49164"/>
                <a:gd name="connsiteY16" fmla="*/ 64141 h 72029"/>
                <a:gd name="connsiteX17" fmla="*/ 1146 w 49164"/>
                <a:gd name="connsiteY17" fmla="*/ 59919 h 72029"/>
                <a:gd name="connsiteX18" fmla="*/ 2149 w 49164"/>
                <a:gd name="connsiteY18" fmla="*/ 54220 h 72029"/>
                <a:gd name="connsiteX19" fmla="*/ 31 w 49164"/>
                <a:gd name="connsiteY19" fmla="*/ 48373 h 72029"/>
                <a:gd name="connsiteX20" fmla="*/ 3899 w 49164"/>
                <a:gd name="connsiteY20" fmla="*/ 43176 h 72029"/>
                <a:gd name="connsiteX21" fmla="*/ 3936 w 49164"/>
                <a:gd name="connsiteY21" fmla="*/ 43039 h 72029"/>
                <a:gd name="connsiteX0" fmla="*/ 4097441 w 4097441"/>
                <a:gd name="connsiteY0" fmla="*/ 46005 h 2761408"/>
                <a:gd name="connsiteX1" fmla="*/ 4051436 w 4097441"/>
                <a:gd name="connsiteY1" fmla="*/ 92010 h 2761408"/>
                <a:gd name="connsiteX2" fmla="*/ 4005431 w 4097441"/>
                <a:gd name="connsiteY2" fmla="*/ 46005 h 2761408"/>
                <a:gd name="connsiteX3" fmla="*/ 4051436 w 4097441"/>
                <a:gd name="connsiteY3" fmla="*/ 0 h 2761408"/>
                <a:gd name="connsiteX4" fmla="*/ 4097441 w 4097441"/>
                <a:gd name="connsiteY4" fmla="*/ 46005 h 2761408"/>
                <a:gd name="connsiteX0" fmla="*/ 3706641 w 4097441"/>
                <a:gd name="connsiteY0" fmla="*/ 411495 h 2761408"/>
                <a:gd name="connsiteX1" fmla="*/ 3614631 w 4097441"/>
                <a:gd name="connsiteY1" fmla="*/ 503505 h 2761408"/>
                <a:gd name="connsiteX2" fmla="*/ 3522621 w 4097441"/>
                <a:gd name="connsiteY2" fmla="*/ 411495 h 2761408"/>
                <a:gd name="connsiteX3" fmla="*/ 3614631 w 4097441"/>
                <a:gd name="connsiteY3" fmla="*/ 319485 h 2761408"/>
                <a:gd name="connsiteX4" fmla="*/ 3706641 w 4097441"/>
                <a:gd name="connsiteY4" fmla="*/ 411495 h 2761408"/>
                <a:gd name="connsiteX0" fmla="*/ 3245276 w 4097441"/>
                <a:gd name="connsiteY0" fmla="*/ 836030 h 2761408"/>
                <a:gd name="connsiteX1" fmla="*/ 3107261 w 4097441"/>
                <a:gd name="connsiteY1" fmla="*/ 974045 h 2761408"/>
                <a:gd name="connsiteX2" fmla="*/ 2969246 w 4097441"/>
                <a:gd name="connsiteY2" fmla="*/ 836030 h 2761408"/>
                <a:gd name="connsiteX3" fmla="*/ 3107261 w 4097441"/>
                <a:gd name="connsiteY3" fmla="*/ 698015 h 2761408"/>
                <a:gd name="connsiteX4" fmla="*/ 3245276 w 4097441"/>
                <a:gd name="connsiteY4" fmla="*/ 836030 h 2761408"/>
                <a:gd name="connsiteX0" fmla="*/ 6964 w 49164"/>
                <a:gd name="connsiteY0" fmla="*/ 63568 h 72029"/>
                <a:gd name="connsiteX1" fmla="*/ 5856 w 49164"/>
                <a:gd name="connsiteY1" fmla="*/ 63949 h 72029"/>
                <a:gd name="connsiteX2" fmla="*/ 16514 w 49164"/>
                <a:gd name="connsiteY2" fmla="*/ 67759 h 72029"/>
                <a:gd name="connsiteX3" fmla="*/ 15846 w 49164"/>
                <a:gd name="connsiteY3" fmla="*/ 66019 h 72029"/>
                <a:gd name="connsiteX4" fmla="*/ 28863 w 49164"/>
                <a:gd name="connsiteY4" fmla="*/ 63420 h 72029"/>
                <a:gd name="connsiteX5" fmla="*/ 28596 w 49164"/>
                <a:gd name="connsiteY5" fmla="*/ 65329 h 72029"/>
                <a:gd name="connsiteX6" fmla="*/ 41834 w 49164"/>
                <a:gd name="connsiteY6" fmla="*/ 44023 h 72029"/>
                <a:gd name="connsiteX7" fmla="*/ 40386 w 49164"/>
                <a:gd name="connsiteY7" fmla="*/ 46699 h 72029"/>
                <a:gd name="connsiteX8" fmla="*/ 38360 w 49164"/>
                <a:gd name="connsiteY8" fmla="*/ 34095 h 72029"/>
                <a:gd name="connsiteX9" fmla="*/ 38436 w 49164"/>
                <a:gd name="connsiteY9" fmla="*/ 35359 h 72029"/>
                <a:gd name="connsiteX10" fmla="*/ 29114 w 49164"/>
                <a:gd name="connsiteY10" fmla="*/ 32621 h 72029"/>
                <a:gd name="connsiteX11" fmla="*/ 29856 w 49164"/>
                <a:gd name="connsiteY11" fmla="*/ 31009 h 72029"/>
                <a:gd name="connsiteX12" fmla="*/ 22177 w 49164"/>
                <a:gd name="connsiteY12" fmla="*/ 33389 h 72029"/>
                <a:gd name="connsiteX13" fmla="*/ 22536 w 49164"/>
                <a:gd name="connsiteY13" fmla="*/ 31999 h 72029"/>
                <a:gd name="connsiteX14" fmla="*/ 14036 w 49164"/>
                <a:gd name="connsiteY14" fmla="*/ 33861 h 72029"/>
                <a:gd name="connsiteX15" fmla="*/ 15336 w 49164"/>
                <a:gd name="connsiteY15" fmla="*/ 35209 h 72029"/>
                <a:gd name="connsiteX16" fmla="*/ 4163 w 49164"/>
                <a:gd name="connsiteY16" fmla="*/ 44458 h 72029"/>
                <a:gd name="connsiteX17" fmla="*/ 3936 w 49164"/>
                <a:gd name="connsiteY17" fmla="*/ 43039 h 72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164" h="72029">
                  <a:moveTo>
                    <a:pt x="3936" y="43039"/>
                  </a:moveTo>
                  <a:cubicBezTo>
                    <a:pt x="3665" y="40326"/>
                    <a:pt x="4297" y="37590"/>
                    <a:pt x="5659" y="35576"/>
                  </a:cubicBezTo>
                  <a:cubicBezTo>
                    <a:pt x="7811" y="32395"/>
                    <a:pt x="11300" y="31686"/>
                    <a:pt x="14041" y="33871"/>
                  </a:cubicBezTo>
                  <a:cubicBezTo>
                    <a:pt x="15714" y="29578"/>
                    <a:pt x="19950" y="28691"/>
                    <a:pt x="22492" y="32101"/>
                  </a:cubicBezTo>
                  <a:cubicBezTo>
                    <a:pt x="23133" y="30352"/>
                    <a:pt x="24364" y="29143"/>
                    <a:pt x="25785" y="28869"/>
                  </a:cubicBezTo>
                  <a:cubicBezTo>
                    <a:pt x="27349" y="28567"/>
                    <a:pt x="28911" y="29439"/>
                    <a:pt x="29869" y="31150"/>
                  </a:cubicBezTo>
                  <a:cubicBezTo>
                    <a:pt x="31251" y="28936"/>
                    <a:pt x="33537" y="28209"/>
                    <a:pt x="35499" y="29359"/>
                  </a:cubicBezTo>
                  <a:cubicBezTo>
                    <a:pt x="36994" y="30235"/>
                    <a:pt x="38066" y="32069"/>
                    <a:pt x="38354" y="34245"/>
                  </a:cubicBezTo>
                  <a:cubicBezTo>
                    <a:pt x="40082" y="34887"/>
                    <a:pt x="41458" y="36667"/>
                    <a:pt x="42018" y="38987"/>
                  </a:cubicBezTo>
                  <a:cubicBezTo>
                    <a:pt x="42425" y="40671"/>
                    <a:pt x="42367" y="42500"/>
                    <a:pt x="41854" y="44129"/>
                  </a:cubicBezTo>
                  <a:cubicBezTo>
                    <a:pt x="43115" y="46363"/>
                    <a:pt x="43556" y="49259"/>
                    <a:pt x="43052" y="51991"/>
                  </a:cubicBezTo>
                  <a:cubicBezTo>
                    <a:pt x="42382" y="55623"/>
                    <a:pt x="40164" y="58343"/>
                    <a:pt x="37440" y="58873"/>
                  </a:cubicBezTo>
                  <a:cubicBezTo>
                    <a:pt x="37427" y="61140"/>
                    <a:pt x="36694" y="63290"/>
                    <a:pt x="35431" y="64770"/>
                  </a:cubicBezTo>
                  <a:cubicBezTo>
                    <a:pt x="33512" y="67019"/>
                    <a:pt x="30740" y="67308"/>
                    <a:pt x="28591" y="65484"/>
                  </a:cubicBezTo>
                  <a:cubicBezTo>
                    <a:pt x="27896" y="68617"/>
                    <a:pt x="26035" y="71012"/>
                    <a:pt x="23703" y="71775"/>
                  </a:cubicBezTo>
                  <a:cubicBezTo>
                    <a:pt x="20955" y="72674"/>
                    <a:pt x="18087" y="71142"/>
                    <a:pt x="16516" y="67935"/>
                  </a:cubicBezTo>
                  <a:cubicBezTo>
                    <a:pt x="12808" y="70979"/>
                    <a:pt x="7992" y="69268"/>
                    <a:pt x="5840" y="64141"/>
                  </a:cubicBezTo>
                  <a:cubicBezTo>
                    <a:pt x="3726" y="64478"/>
                    <a:pt x="1741" y="62693"/>
                    <a:pt x="1146" y="59919"/>
                  </a:cubicBezTo>
                  <a:cubicBezTo>
                    <a:pt x="715" y="57912"/>
                    <a:pt x="1096" y="55746"/>
                    <a:pt x="2149" y="54220"/>
                  </a:cubicBezTo>
                  <a:cubicBezTo>
                    <a:pt x="655" y="53023"/>
                    <a:pt x="-177" y="50726"/>
                    <a:pt x="31" y="48373"/>
                  </a:cubicBezTo>
                  <a:cubicBezTo>
                    <a:pt x="275" y="45618"/>
                    <a:pt x="1881" y="43460"/>
                    <a:pt x="3899" y="43176"/>
                  </a:cubicBezTo>
                  <a:cubicBezTo>
                    <a:pt x="3911" y="43130"/>
                    <a:pt x="3924" y="43085"/>
                    <a:pt x="3936" y="43039"/>
                  </a:cubicBezTo>
                  <a:close/>
                </a:path>
                <a:path w="4097441" h="2761408">
                  <a:moveTo>
                    <a:pt x="4097441" y="46005"/>
                  </a:moveTo>
                  <a:cubicBezTo>
                    <a:pt x="4097441" y="71413"/>
                    <a:pt x="4076844" y="92010"/>
                    <a:pt x="4051436" y="92010"/>
                  </a:cubicBezTo>
                  <a:cubicBezTo>
                    <a:pt x="4026028" y="92010"/>
                    <a:pt x="4005431" y="71413"/>
                    <a:pt x="4005431" y="46005"/>
                  </a:cubicBezTo>
                  <a:cubicBezTo>
                    <a:pt x="4005431" y="20597"/>
                    <a:pt x="4026028" y="0"/>
                    <a:pt x="4051436" y="0"/>
                  </a:cubicBezTo>
                  <a:cubicBezTo>
                    <a:pt x="4076844" y="0"/>
                    <a:pt x="4097441" y="20597"/>
                    <a:pt x="4097441" y="46005"/>
                  </a:cubicBezTo>
                  <a:close/>
                </a:path>
                <a:path w="4097441" h="2761408">
                  <a:moveTo>
                    <a:pt x="3706641" y="411495"/>
                  </a:moveTo>
                  <a:cubicBezTo>
                    <a:pt x="3706641" y="462311"/>
                    <a:pt x="3665447" y="503505"/>
                    <a:pt x="3614631" y="503505"/>
                  </a:cubicBezTo>
                  <a:cubicBezTo>
                    <a:pt x="3563815" y="503505"/>
                    <a:pt x="3522621" y="462311"/>
                    <a:pt x="3522621" y="411495"/>
                  </a:cubicBezTo>
                  <a:cubicBezTo>
                    <a:pt x="3522621" y="360679"/>
                    <a:pt x="3563815" y="319485"/>
                    <a:pt x="3614631" y="319485"/>
                  </a:cubicBezTo>
                  <a:cubicBezTo>
                    <a:pt x="3665447" y="319485"/>
                    <a:pt x="3706641" y="360679"/>
                    <a:pt x="3706641" y="411495"/>
                  </a:cubicBezTo>
                  <a:close/>
                </a:path>
                <a:path w="4097441" h="2761408">
                  <a:moveTo>
                    <a:pt x="3245276" y="836030"/>
                  </a:moveTo>
                  <a:cubicBezTo>
                    <a:pt x="3245276" y="912254"/>
                    <a:pt x="3183485" y="974045"/>
                    <a:pt x="3107261" y="974045"/>
                  </a:cubicBezTo>
                  <a:cubicBezTo>
                    <a:pt x="3031037" y="974045"/>
                    <a:pt x="2969246" y="912254"/>
                    <a:pt x="2969246" y="836030"/>
                  </a:cubicBezTo>
                  <a:cubicBezTo>
                    <a:pt x="2969246" y="759806"/>
                    <a:pt x="3031037" y="698015"/>
                    <a:pt x="3107261" y="698015"/>
                  </a:cubicBezTo>
                  <a:cubicBezTo>
                    <a:pt x="3183485" y="698015"/>
                    <a:pt x="3245276" y="759806"/>
                    <a:pt x="3245276" y="836030"/>
                  </a:cubicBezTo>
                  <a:close/>
                </a:path>
                <a:path w="49164" h="72029" fill="none" extrusionOk="0">
                  <a:moveTo>
                    <a:pt x="6964" y="63568"/>
                  </a:moveTo>
                  <a:cubicBezTo>
                    <a:pt x="6609" y="63761"/>
                    <a:pt x="6236" y="63889"/>
                    <a:pt x="5856" y="63949"/>
                  </a:cubicBezTo>
                  <a:moveTo>
                    <a:pt x="16514" y="67759"/>
                  </a:moveTo>
                  <a:cubicBezTo>
                    <a:pt x="16247" y="67213"/>
                    <a:pt x="16023" y="66630"/>
                    <a:pt x="15846" y="66019"/>
                  </a:cubicBezTo>
                  <a:moveTo>
                    <a:pt x="28863" y="63420"/>
                  </a:moveTo>
                  <a:cubicBezTo>
                    <a:pt x="28824" y="64067"/>
                    <a:pt x="28734" y="64707"/>
                    <a:pt x="28596" y="65329"/>
                  </a:cubicBezTo>
                  <a:moveTo>
                    <a:pt x="41834" y="44023"/>
                  </a:moveTo>
                  <a:cubicBezTo>
                    <a:pt x="41509" y="45055"/>
                    <a:pt x="41014" y="45971"/>
                    <a:pt x="40386" y="46699"/>
                  </a:cubicBezTo>
                  <a:moveTo>
                    <a:pt x="38360" y="34095"/>
                  </a:moveTo>
                  <a:cubicBezTo>
                    <a:pt x="38415" y="34512"/>
                    <a:pt x="38441" y="34935"/>
                    <a:pt x="38436" y="35359"/>
                  </a:cubicBezTo>
                  <a:moveTo>
                    <a:pt x="29114" y="32621"/>
                  </a:moveTo>
                  <a:cubicBezTo>
                    <a:pt x="29303" y="32038"/>
                    <a:pt x="29552" y="31495"/>
                    <a:pt x="29856" y="31009"/>
                  </a:cubicBezTo>
                  <a:moveTo>
                    <a:pt x="22177" y="33389"/>
                  </a:moveTo>
                  <a:cubicBezTo>
                    <a:pt x="22254" y="32907"/>
                    <a:pt x="22375" y="32440"/>
                    <a:pt x="22536" y="31999"/>
                  </a:cubicBezTo>
                  <a:moveTo>
                    <a:pt x="14036" y="33861"/>
                  </a:moveTo>
                  <a:cubicBezTo>
                    <a:pt x="14508" y="34237"/>
                    <a:pt x="14944" y="34690"/>
                    <a:pt x="15336" y="35209"/>
                  </a:cubicBezTo>
                  <a:moveTo>
                    <a:pt x="4163" y="44458"/>
                  </a:moveTo>
                  <a:cubicBezTo>
                    <a:pt x="4060" y="43994"/>
                    <a:pt x="3984" y="43520"/>
                    <a:pt x="3936" y="43039"/>
                  </a:cubicBezTo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60780" y="1246933"/>
              <a:ext cx="1971033" cy="1440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Это зависит от многих факторов, в частности от плотности и энергии!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" name="Рисунок 10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708115"/>
            <a:ext cx="1921221" cy="3727269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758269" y="856214"/>
            <a:ext cx="4181883" cy="1522060"/>
            <a:chOff x="2329640" y="692220"/>
            <a:chExt cx="2999513" cy="2100079"/>
          </a:xfrm>
        </p:grpSpPr>
        <p:sp>
          <p:nvSpPr>
            <p:cNvPr id="13" name="Выноска-облако 12"/>
            <p:cNvSpPr/>
            <p:nvPr/>
          </p:nvSpPr>
          <p:spPr>
            <a:xfrm>
              <a:off x="2329640" y="692220"/>
              <a:ext cx="2949068" cy="210007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-408250 w 3617106"/>
                <a:gd name="connsiteY0" fmla="*/ 616985 h 1521391"/>
                <a:gd name="connsiteX1" fmla="*/ -450511 w 3617106"/>
                <a:gd name="connsiteY1" fmla="*/ 659246 h 1521391"/>
                <a:gd name="connsiteX2" fmla="*/ -492772 w 3617106"/>
                <a:gd name="connsiteY2" fmla="*/ 616985 h 1521391"/>
                <a:gd name="connsiteX3" fmla="*/ -450511 w 3617106"/>
                <a:gd name="connsiteY3" fmla="*/ 574724 h 1521391"/>
                <a:gd name="connsiteX4" fmla="*/ -408250 w 3617106"/>
                <a:gd name="connsiteY4" fmla="*/ 616985 h 1521391"/>
                <a:gd name="connsiteX0" fmla="*/ -237157 w 3617106"/>
                <a:gd name="connsiteY0" fmla="*/ 625181 h 1521391"/>
                <a:gd name="connsiteX1" fmla="*/ -321679 w 3617106"/>
                <a:gd name="connsiteY1" fmla="*/ 709703 h 1521391"/>
                <a:gd name="connsiteX2" fmla="*/ -406201 w 3617106"/>
                <a:gd name="connsiteY2" fmla="*/ 625181 h 1521391"/>
                <a:gd name="connsiteX3" fmla="*/ -321679 w 3617106"/>
                <a:gd name="connsiteY3" fmla="*/ 540659 h 1521391"/>
                <a:gd name="connsiteX4" fmla="*/ -237157 w 3617106"/>
                <a:gd name="connsiteY4" fmla="*/ 625181 h 1521391"/>
                <a:gd name="connsiteX0" fmla="*/ 18288 w 3617106"/>
                <a:gd name="connsiteY0" fmla="*/ 638742 h 1521391"/>
                <a:gd name="connsiteX1" fmla="*/ -108495 w 3617106"/>
                <a:gd name="connsiteY1" fmla="*/ 765525 h 1521391"/>
                <a:gd name="connsiteX2" fmla="*/ -235278 w 3617106"/>
                <a:gd name="connsiteY2" fmla="*/ 638742 h 1521391"/>
                <a:gd name="connsiteX3" fmla="*/ -108495 w 3617106"/>
                <a:gd name="connsiteY3" fmla="*/ 511959 h 1521391"/>
                <a:gd name="connsiteX4" fmla="*/ 18288 w 3617106"/>
                <a:gd name="connsiteY4" fmla="*/ 638742 h 1521391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9785 w 49105"/>
                <a:gd name="connsiteY0" fmla="*/ 14229 h 43219"/>
                <a:gd name="connsiteX1" fmla="*/ 11508 w 49105"/>
                <a:gd name="connsiteY1" fmla="*/ 6766 h 43219"/>
                <a:gd name="connsiteX2" fmla="*/ 19890 w 49105"/>
                <a:gd name="connsiteY2" fmla="*/ 5061 h 43219"/>
                <a:gd name="connsiteX3" fmla="*/ 28341 w 49105"/>
                <a:gd name="connsiteY3" fmla="*/ 3291 h 43219"/>
                <a:gd name="connsiteX4" fmla="*/ 31634 w 49105"/>
                <a:gd name="connsiteY4" fmla="*/ 59 h 43219"/>
                <a:gd name="connsiteX5" fmla="*/ 35718 w 49105"/>
                <a:gd name="connsiteY5" fmla="*/ 2340 h 43219"/>
                <a:gd name="connsiteX6" fmla="*/ 41348 w 49105"/>
                <a:gd name="connsiteY6" fmla="*/ 549 h 43219"/>
                <a:gd name="connsiteX7" fmla="*/ 44203 w 49105"/>
                <a:gd name="connsiteY7" fmla="*/ 5435 h 43219"/>
                <a:gd name="connsiteX8" fmla="*/ 47867 w 49105"/>
                <a:gd name="connsiteY8" fmla="*/ 10177 h 43219"/>
                <a:gd name="connsiteX9" fmla="*/ 47703 w 49105"/>
                <a:gd name="connsiteY9" fmla="*/ 15319 h 43219"/>
                <a:gd name="connsiteX10" fmla="*/ 48901 w 49105"/>
                <a:gd name="connsiteY10" fmla="*/ 23181 h 43219"/>
                <a:gd name="connsiteX11" fmla="*/ 43289 w 49105"/>
                <a:gd name="connsiteY11" fmla="*/ 30063 h 43219"/>
                <a:gd name="connsiteX12" fmla="*/ 41280 w 49105"/>
                <a:gd name="connsiteY12" fmla="*/ 35960 h 43219"/>
                <a:gd name="connsiteX13" fmla="*/ 34440 w 49105"/>
                <a:gd name="connsiteY13" fmla="*/ 36674 h 43219"/>
                <a:gd name="connsiteX14" fmla="*/ 29552 w 49105"/>
                <a:gd name="connsiteY14" fmla="*/ 42965 h 43219"/>
                <a:gd name="connsiteX15" fmla="*/ 22365 w 49105"/>
                <a:gd name="connsiteY15" fmla="*/ 39125 h 43219"/>
                <a:gd name="connsiteX16" fmla="*/ 11689 w 49105"/>
                <a:gd name="connsiteY16" fmla="*/ 35331 h 43219"/>
                <a:gd name="connsiteX17" fmla="*/ 6995 w 49105"/>
                <a:gd name="connsiteY17" fmla="*/ 31109 h 43219"/>
                <a:gd name="connsiteX18" fmla="*/ 7998 w 49105"/>
                <a:gd name="connsiteY18" fmla="*/ 25410 h 43219"/>
                <a:gd name="connsiteX19" fmla="*/ 5880 w 49105"/>
                <a:gd name="connsiteY19" fmla="*/ 19563 h 43219"/>
                <a:gd name="connsiteX20" fmla="*/ 9748 w 49105"/>
                <a:gd name="connsiteY20" fmla="*/ 14366 h 43219"/>
                <a:gd name="connsiteX21" fmla="*/ 9785 w 49105"/>
                <a:gd name="connsiteY21" fmla="*/ 14229 h 43219"/>
                <a:gd name="connsiteX0" fmla="*/ 84522 w 4111553"/>
                <a:gd name="connsiteY0" fmla="*/ 612019 h 1522060"/>
                <a:gd name="connsiteX1" fmla="*/ 42261 w 4111553"/>
                <a:gd name="connsiteY1" fmla="*/ 654280 h 1522060"/>
                <a:gd name="connsiteX2" fmla="*/ 0 w 4111553"/>
                <a:gd name="connsiteY2" fmla="*/ 612019 h 1522060"/>
                <a:gd name="connsiteX3" fmla="*/ 42261 w 4111553"/>
                <a:gd name="connsiteY3" fmla="*/ 569758 h 1522060"/>
                <a:gd name="connsiteX4" fmla="*/ 84522 w 4111553"/>
                <a:gd name="connsiteY4" fmla="*/ 612019 h 1522060"/>
                <a:gd name="connsiteX0" fmla="*/ 255615 w 4111553"/>
                <a:gd name="connsiteY0" fmla="*/ 620215 h 1522060"/>
                <a:gd name="connsiteX1" fmla="*/ 171093 w 4111553"/>
                <a:gd name="connsiteY1" fmla="*/ 704737 h 1522060"/>
                <a:gd name="connsiteX2" fmla="*/ 86571 w 4111553"/>
                <a:gd name="connsiteY2" fmla="*/ 620215 h 1522060"/>
                <a:gd name="connsiteX3" fmla="*/ 171093 w 4111553"/>
                <a:gd name="connsiteY3" fmla="*/ 535693 h 1522060"/>
                <a:gd name="connsiteX4" fmla="*/ 255615 w 4111553"/>
                <a:gd name="connsiteY4" fmla="*/ 620215 h 1522060"/>
                <a:gd name="connsiteX0" fmla="*/ 511060 w 4111553"/>
                <a:gd name="connsiteY0" fmla="*/ 633776 h 1522060"/>
                <a:gd name="connsiteX1" fmla="*/ 384277 w 4111553"/>
                <a:gd name="connsiteY1" fmla="*/ 760559 h 1522060"/>
                <a:gd name="connsiteX2" fmla="*/ 257494 w 4111553"/>
                <a:gd name="connsiteY2" fmla="*/ 633776 h 1522060"/>
                <a:gd name="connsiteX3" fmla="*/ 384277 w 4111553"/>
                <a:gd name="connsiteY3" fmla="*/ 506993 h 1522060"/>
                <a:gd name="connsiteX4" fmla="*/ 511060 w 4111553"/>
                <a:gd name="connsiteY4" fmla="*/ 633776 h 1522060"/>
                <a:gd name="connsiteX0" fmla="*/ 10578 w 49105"/>
                <a:gd name="connsiteY0" fmla="*/ 26036 h 43219"/>
                <a:gd name="connsiteX1" fmla="*/ 8045 w 49105"/>
                <a:gd name="connsiteY1" fmla="*/ 25239 h 43219"/>
                <a:gd name="connsiteX2" fmla="*/ 12813 w 49105"/>
                <a:gd name="connsiteY2" fmla="*/ 34758 h 43219"/>
                <a:gd name="connsiteX3" fmla="*/ 11705 w 49105"/>
                <a:gd name="connsiteY3" fmla="*/ 35139 h 43219"/>
                <a:gd name="connsiteX4" fmla="*/ 22363 w 49105"/>
                <a:gd name="connsiteY4" fmla="*/ 38949 h 43219"/>
                <a:gd name="connsiteX5" fmla="*/ 21695 w 49105"/>
                <a:gd name="connsiteY5" fmla="*/ 37209 h 43219"/>
                <a:gd name="connsiteX6" fmla="*/ 34712 w 49105"/>
                <a:gd name="connsiteY6" fmla="*/ 34610 h 43219"/>
                <a:gd name="connsiteX7" fmla="*/ 34445 w 49105"/>
                <a:gd name="connsiteY7" fmla="*/ 36519 h 43219"/>
                <a:gd name="connsiteX8" fmla="*/ 47683 w 49105"/>
                <a:gd name="connsiteY8" fmla="*/ 15213 h 43219"/>
                <a:gd name="connsiteX9" fmla="*/ 46235 w 49105"/>
                <a:gd name="connsiteY9" fmla="*/ 17889 h 43219"/>
                <a:gd name="connsiteX10" fmla="*/ 44209 w 49105"/>
                <a:gd name="connsiteY10" fmla="*/ 5285 h 43219"/>
                <a:gd name="connsiteX11" fmla="*/ 44285 w 49105"/>
                <a:gd name="connsiteY11" fmla="*/ 6549 h 43219"/>
                <a:gd name="connsiteX12" fmla="*/ 34963 w 49105"/>
                <a:gd name="connsiteY12" fmla="*/ 3811 h 43219"/>
                <a:gd name="connsiteX13" fmla="*/ 35705 w 49105"/>
                <a:gd name="connsiteY13" fmla="*/ 2199 h 43219"/>
                <a:gd name="connsiteX14" fmla="*/ 28026 w 49105"/>
                <a:gd name="connsiteY14" fmla="*/ 4579 h 43219"/>
                <a:gd name="connsiteX15" fmla="*/ 28385 w 49105"/>
                <a:gd name="connsiteY15" fmla="*/ 3189 h 43219"/>
                <a:gd name="connsiteX16" fmla="*/ 19885 w 49105"/>
                <a:gd name="connsiteY16" fmla="*/ 5051 h 43219"/>
                <a:gd name="connsiteX17" fmla="*/ 21185 w 49105"/>
                <a:gd name="connsiteY17" fmla="*/ 6399 h 43219"/>
                <a:gd name="connsiteX18" fmla="*/ 10012 w 49105"/>
                <a:gd name="connsiteY18" fmla="*/ 15648 h 43219"/>
                <a:gd name="connsiteX19" fmla="*/ 9785 w 49105"/>
                <a:gd name="connsiteY19" fmla="*/ 14229 h 43219"/>
                <a:gd name="connsiteX0" fmla="*/ 9785 w 49105"/>
                <a:gd name="connsiteY0" fmla="*/ 14229 h 43219"/>
                <a:gd name="connsiteX1" fmla="*/ 11508 w 49105"/>
                <a:gd name="connsiteY1" fmla="*/ 6766 h 43219"/>
                <a:gd name="connsiteX2" fmla="*/ 19890 w 49105"/>
                <a:gd name="connsiteY2" fmla="*/ 5061 h 43219"/>
                <a:gd name="connsiteX3" fmla="*/ 28341 w 49105"/>
                <a:gd name="connsiteY3" fmla="*/ 3291 h 43219"/>
                <a:gd name="connsiteX4" fmla="*/ 31634 w 49105"/>
                <a:gd name="connsiteY4" fmla="*/ 59 h 43219"/>
                <a:gd name="connsiteX5" fmla="*/ 35718 w 49105"/>
                <a:gd name="connsiteY5" fmla="*/ 2340 h 43219"/>
                <a:gd name="connsiteX6" fmla="*/ 41348 w 49105"/>
                <a:gd name="connsiteY6" fmla="*/ 549 h 43219"/>
                <a:gd name="connsiteX7" fmla="*/ 44203 w 49105"/>
                <a:gd name="connsiteY7" fmla="*/ 5435 h 43219"/>
                <a:gd name="connsiteX8" fmla="*/ 47867 w 49105"/>
                <a:gd name="connsiteY8" fmla="*/ 10177 h 43219"/>
                <a:gd name="connsiteX9" fmla="*/ 47703 w 49105"/>
                <a:gd name="connsiteY9" fmla="*/ 15319 h 43219"/>
                <a:gd name="connsiteX10" fmla="*/ 48901 w 49105"/>
                <a:gd name="connsiteY10" fmla="*/ 23181 h 43219"/>
                <a:gd name="connsiteX11" fmla="*/ 43289 w 49105"/>
                <a:gd name="connsiteY11" fmla="*/ 30063 h 43219"/>
                <a:gd name="connsiteX12" fmla="*/ 41280 w 49105"/>
                <a:gd name="connsiteY12" fmla="*/ 35960 h 43219"/>
                <a:gd name="connsiteX13" fmla="*/ 34440 w 49105"/>
                <a:gd name="connsiteY13" fmla="*/ 36674 h 43219"/>
                <a:gd name="connsiteX14" fmla="*/ 29552 w 49105"/>
                <a:gd name="connsiteY14" fmla="*/ 42965 h 43219"/>
                <a:gd name="connsiteX15" fmla="*/ 22365 w 49105"/>
                <a:gd name="connsiteY15" fmla="*/ 39125 h 43219"/>
                <a:gd name="connsiteX16" fmla="*/ 11689 w 49105"/>
                <a:gd name="connsiteY16" fmla="*/ 35331 h 43219"/>
                <a:gd name="connsiteX17" fmla="*/ 6995 w 49105"/>
                <a:gd name="connsiteY17" fmla="*/ 31109 h 43219"/>
                <a:gd name="connsiteX18" fmla="*/ 7998 w 49105"/>
                <a:gd name="connsiteY18" fmla="*/ 25410 h 43219"/>
                <a:gd name="connsiteX19" fmla="*/ 5880 w 49105"/>
                <a:gd name="connsiteY19" fmla="*/ 19563 h 43219"/>
                <a:gd name="connsiteX20" fmla="*/ 9748 w 49105"/>
                <a:gd name="connsiteY20" fmla="*/ 14366 h 43219"/>
                <a:gd name="connsiteX21" fmla="*/ 9785 w 49105"/>
                <a:gd name="connsiteY21" fmla="*/ 14229 h 43219"/>
                <a:gd name="connsiteX0" fmla="*/ 84522 w 4111553"/>
                <a:gd name="connsiteY0" fmla="*/ 612019 h 1522060"/>
                <a:gd name="connsiteX1" fmla="*/ 42261 w 4111553"/>
                <a:gd name="connsiteY1" fmla="*/ 654280 h 1522060"/>
                <a:gd name="connsiteX2" fmla="*/ 0 w 4111553"/>
                <a:gd name="connsiteY2" fmla="*/ 612019 h 1522060"/>
                <a:gd name="connsiteX3" fmla="*/ 42261 w 4111553"/>
                <a:gd name="connsiteY3" fmla="*/ 569758 h 1522060"/>
                <a:gd name="connsiteX4" fmla="*/ 84522 w 4111553"/>
                <a:gd name="connsiteY4" fmla="*/ 612019 h 1522060"/>
                <a:gd name="connsiteX0" fmla="*/ 255615 w 4111553"/>
                <a:gd name="connsiteY0" fmla="*/ 620215 h 1522060"/>
                <a:gd name="connsiteX1" fmla="*/ 171093 w 4111553"/>
                <a:gd name="connsiteY1" fmla="*/ 704737 h 1522060"/>
                <a:gd name="connsiteX2" fmla="*/ 86571 w 4111553"/>
                <a:gd name="connsiteY2" fmla="*/ 620215 h 1522060"/>
                <a:gd name="connsiteX3" fmla="*/ 171093 w 4111553"/>
                <a:gd name="connsiteY3" fmla="*/ 535693 h 1522060"/>
                <a:gd name="connsiteX4" fmla="*/ 255615 w 4111553"/>
                <a:gd name="connsiteY4" fmla="*/ 620215 h 1522060"/>
                <a:gd name="connsiteX0" fmla="*/ 511060 w 4111553"/>
                <a:gd name="connsiteY0" fmla="*/ 633776 h 1522060"/>
                <a:gd name="connsiteX1" fmla="*/ 384277 w 4111553"/>
                <a:gd name="connsiteY1" fmla="*/ 760559 h 1522060"/>
                <a:gd name="connsiteX2" fmla="*/ 257494 w 4111553"/>
                <a:gd name="connsiteY2" fmla="*/ 633776 h 1522060"/>
                <a:gd name="connsiteX3" fmla="*/ 384277 w 4111553"/>
                <a:gd name="connsiteY3" fmla="*/ 506993 h 1522060"/>
                <a:gd name="connsiteX4" fmla="*/ 511060 w 4111553"/>
                <a:gd name="connsiteY4" fmla="*/ 633776 h 1522060"/>
                <a:gd name="connsiteX0" fmla="*/ 12813 w 49105"/>
                <a:gd name="connsiteY0" fmla="*/ 34758 h 43219"/>
                <a:gd name="connsiteX1" fmla="*/ 11705 w 49105"/>
                <a:gd name="connsiteY1" fmla="*/ 35139 h 43219"/>
                <a:gd name="connsiteX2" fmla="*/ 22363 w 49105"/>
                <a:gd name="connsiteY2" fmla="*/ 38949 h 43219"/>
                <a:gd name="connsiteX3" fmla="*/ 21695 w 49105"/>
                <a:gd name="connsiteY3" fmla="*/ 37209 h 43219"/>
                <a:gd name="connsiteX4" fmla="*/ 34712 w 49105"/>
                <a:gd name="connsiteY4" fmla="*/ 34610 h 43219"/>
                <a:gd name="connsiteX5" fmla="*/ 34445 w 49105"/>
                <a:gd name="connsiteY5" fmla="*/ 36519 h 43219"/>
                <a:gd name="connsiteX6" fmla="*/ 47683 w 49105"/>
                <a:gd name="connsiteY6" fmla="*/ 15213 h 43219"/>
                <a:gd name="connsiteX7" fmla="*/ 46235 w 49105"/>
                <a:gd name="connsiteY7" fmla="*/ 17889 h 43219"/>
                <a:gd name="connsiteX8" fmla="*/ 44209 w 49105"/>
                <a:gd name="connsiteY8" fmla="*/ 5285 h 43219"/>
                <a:gd name="connsiteX9" fmla="*/ 44285 w 49105"/>
                <a:gd name="connsiteY9" fmla="*/ 6549 h 43219"/>
                <a:gd name="connsiteX10" fmla="*/ 34963 w 49105"/>
                <a:gd name="connsiteY10" fmla="*/ 3811 h 43219"/>
                <a:gd name="connsiteX11" fmla="*/ 35705 w 49105"/>
                <a:gd name="connsiteY11" fmla="*/ 2199 h 43219"/>
                <a:gd name="connsiteX12" fmla="*/ 28026 w 49105"/>
                <a:gd name="connsiteY12" fmla="*/ 4579 h 43219"/>
                <a:gd name="connsiteX13" fmla="*/ 28385 w 49105"/>
                <a:gd name="connsiteY13" fmla="*/ 3189 h 43219"/>
                <a:gd name="connsiteX14" fmla="*/ 19885 w 49105"/>
                <a:gd name="connsiteY14" fmla="*/ 5051 h 43219"/>
                <a:gd name="connsiteX15" fmla="*/ 21185 w 49105"/>
                <a:gd name="connsiteY15" fmla="*/ 6399 h 43219"/>
                <a:gd name="connsiteX16" fmla="*/ 10012 w 49105"/>
                <a:gd name="connsiteY16" fmla="*/ 15648 h 43219"/>
                <a:gd name="connsiteX17" fmla="*/ 9785 w 49105"/>
                <a:gd name="connsiteY17" fmla="*/ 14229 h 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105" h="43219">
                  <a:moveTo>
                    <a:pt x="9785" y="14229"/>
                  </a:moveTo>
                  <a:cubicBezTo>
                    <a:pt x="9514" y="11516"/>
                    <a:pt x="10146" y="8780"/>
                    <a:pt x="11508" y="6766"/>
                  </a:cubicBezTo>
                  <a:cubicBezTo>
                    <a:pt x="13660" y="3585"/>
                    <a:pt x="17149" y="2876"/>
                    <a:pt x="19890" y="5061"/>
                  </a:cubicBezTo>
                  <a:cubicBezTo>
                    <a:pt x="21563" y="768"/>
                    <a:pt x="25799" y="-119"/>
                    <a:pt x="28341" y="3291"/>
                  </a:cubicBezTo>
                  <a:cubicBezTo>
                    <a:pt x="28982" y="1542"/>
                    <a:pt x="30213" y="333"/>
                    <a:pt x="31634" y="59"/>
                  </a:cubicBezTo>
                  <a:cubicBezTo>
                    <a:pt x="33198" y="-243"/>
                    <a:pt x="34760" y="629"/>
                    <a:pt x="35718" y="2340"/>
                  </a:cubicBezTo>
                  <a:cubicBezTo>
                    <a:pt x="37100" y="126"/>
                    <a:pt x="39386" y="-601"/>
                    <a:pt x="41348" y="549"/>
                  </a:cubicBezTo>
                  <a:cubicBezTo>
                    <a:pt x="42843" y="1425"/>
                    <a:pt x="43915" y="3259"/>
                    <a:pt x="44203" y="5435"/>
                  </a:cubicBezTo>
                  <a:cubicBezTo>
                    <a:pt x="45931" y="6077"/>
                    <a:pt x="47307" y="7857"/>
                    <a:pt x="47867" y="10177"/>
                  </a:cubicBezTo>
                  <a:cubicBezTo>
                    <a:pt x="48274" y="11861"/>
                    <a:pt x="48216" y="13690"/>
                    <a:pt x="47703" y="15319"/>
                  </a:cubicBezTo>
                  <a:cubicBezTo>
                    <a:pt x="48964" y="17553"/>
                    <a:pt x="49405" y="20449"/>
                    <a:pt x="48901" y="23181"/>
                  </a:cubicBezTo>
                  <a:cubicBezTo>
                    <a:pt x="48231" y="26813"/>
                    <a:pt x="46013" y="29533"/>
                    <a:pt x="43289" y="30063"/>
                  </a:cubicBezTo>
                  <a:cubicBezTo>
                    <a:pt x="43276" y="32330"/>
                    <a:pt x="42543" y="34480"/>
                    <a:pt x="41280" y="35960"/>
                  </a:cubicBezTo>
                  <a:cubicBezTo>
                    <a:pt x="39361" y="38209"/>
                    <a:pt x="36589" y="38498"/>
                    <a:pt x="34440" y="36674"/>
                  </a:cubicBezTo>
                  <a:cubicBezTo>
                    <a:pt x="33745" y="39807"/>
                    <a:pt x="31884" y="42202"/>
                    <a:pt x="29552" y="42965"/>
                  </a:cubicBezTo>
                  <a:cubicBezTo>
                    <a:pt x="26804" y="43864"/>
                    <a:pt x="23936" y="42332"/>
                    <a:pt x="22365" y="39125"/>
                  </a:cubicBezTo>
                  <a:cubicBezTo>
                    <a:pt x="18657" y="42169"/>
                    <a:pt x="13841" y="40458"/>
                    <a:pt x="11689" y="35331"/>
                  </a:cubicBezTo>
                  <a:cubicBezTo>
                    <a:pt x="9575" y="35668"/>
                    <a:pt x="7590" y="33883"/>
                    <a:pt x="6995" y="31109"/>
                  </a:cubicBezTo>
                  <a:cubicBezTo>
                    <a:pt x="6564" y="29102"/>
                    <a:pt x="6945" y="26936"/>
                    <a:pt x="7998" y="25410"/>
                  </a:cubicBezTo>
                  <a:cubicBezTo>
                    <a:pt x="6504" y="24213"/>
                    <a:pt x="5672" y="21916"/>
                    <a:pt x="5880" y="19563"/>
                  </a:cubicBezTo>
                  <a:cubicBezTo>
                    <a:pt x="6124" y="16808"/>
                    <a:pt x="7730" y="14650"/>
                    <a:pt x="9748" y="14366"/>
                  </a:cubicBezTo>
                  <a:cubicBezTo>
                    <a:pt x="9760" y="14320"/>
                    <a:pt x="9773" y="14275"/>
                    <a:pt x="9785" y="14229"/>
                  </a:cubicBezTo>
                  <a:close/>
                </a:path>
                <a:path w="4111553" h="1522060">
                  <a:moveTo>
                    <a:pt x="84522" y="612019"/>
                  </a:moveTo>
                  <a:cubicBezTo>
                    <a:pt x="84522" y="635359"/>
                    <a:pt x="65601" y="654280"/>
                    <a:pt x="42261" y="654280"/>
                  </a:cubicBezTo>
                  <a:cubicBezTo>
                    <a:pt x="18921" y="654280"/>
                    <a:pt x="0" y="635359"/>
                    <a:pt x="0" y="612019"/>
                  </a:cubicBezTo>
                  <a:cubicBezTo>
                    <a:pt x="0" y="588679"/>
                    <a:pt x="18921" y="569758"/>
                    <a:pt x="42261" y="569758"/>
                  </a:cubicBezTo>
                  <a:cubicBezTo>
                    <a:pt x="65601" y="569758"/>
                    <a:pt x="84522" y="588679"/>
                    <a:pt x="84522" y="612019"/>
                  </a:cubicBezTo>
                  <a:close/>
                </a:path>
                <a:path w="4111553" h="1522060">
                  <a:moveTo>
                    <a:pt x="255615" y="620215"/>
                  </a:moveTo>
                  <a:cubicBezTo>
                    <a:pt x="255615" y="666895"/>
                    <a:pt x="217773" y="704737"/>
                    <a:pt x="171093" y="704737"/>
                  </a:cubicBezTo>
                  <a:cubicBezTo>
                    <a:pt x="124413" y="704737"/>
                    <a:pt x="86571" y="666895"/>
                    <a:pt x="86571" y="620215"/>
                  </a:cubicBezTo>
                  <a:cubicBezTo>
                    <a:pt x="86571" y="573535"/>
                    <a:pt x="124413" y="535693"/>
                    <a:pt x="171093" y="535693"/>
                  </a:cubicBezTo>
                  <a:cubicBezTo>
                    <a:pt x="217773" y="535693"/>
                    <a:pt x="255615" y="573535"/>
                    <a:pt x="255615" y="620215"/>
                  </a:cubicBezTo>
                  <a:close/>
                </a:path>
                <a:path w="4111553" h="1522060">
                  <a:moveTo>
                    <a:pt x="511060" y="633776"/>
                  </a:moveTo>
                  <a:cubicBezTo>
                    <a:pt x="511060" y="703796"/>
                    <a:pt x="454297" y="760559"/>
                    <a:pt x="384277" y="760559"/>
                  </a:cubicBezTo>
                  <a:cubicBezTo>
                    <a:pt x="314257" y="760559"/>
                    <a:pt x="257494" y="703796"/>
                    <a:pt x="257494" y="633776"/>
                  </a:cubicBezTo>
                  <a:cubicBezTo>
                    <a:pt x="257494" y="563756"/>
                    <a:pt x="314257" y="506993"/>
                    <a:pt x="384277" y="506993"/>
                  </a:cubicBezTo>
                  <a:cubicBezTo>
                    <a:pt x="454297" y="506993"/>
                    <a:pt x="511060" y="563756"/>
                    <a:pt x="511060" y="633776"/>
                  </a:cubicBezTo>
                  <a:close/>
                </a:path>
                <a:path w="49105" h="43219" fill="none" extrusionOk="0">
                  <a:moveTo>
                    <a:pt x="12813" y="34758"/>
                  </a:moveTo>
                  <a:cubicBezTo>
                    <a:pt x="12458" y="34951"/>
                    <a:pt x="12085" y="35079"/>
                    <a:pt x="11705" y="35139"/>
                  </a:cubicBezTo>
                  <a:moveTo>
                    <a:pt x="22363" y="38949"/>
                  </a:moveTo>
                  <a:cubicBezTo>
                    <a:pt x="22096" y="38403"/>
                    <a:pt x="21872" y="37820"/>
                    <a:pt x="21695" y="37209"/>
                  </a:cubicBezTo>
                  <a:moveTo>
                    <a:pt x="34712" y="34610"/>
                  </a:moveTo>
                  <a:cubicBezTo>
                    <a:pt x="34673" y="35257"/>
                    <a:pt x="34583" y="35897"/>
                    <a:pt x="34445" y="36519"/>
                  </a:cubicBezTo>
                  <a:moveTo>
                    <a:pt x="47683" y="15213"/>
                  </a:moveTo>
                  <a:cubicBezTo>
                    <a:pt x="47358" y="16245"/>
                    <a:pt x="46863" y="17161"/>
                    <a:pt x="46235" y="17889"/>
                  </a:cubicBezTo>
                  <a:moveTo>
                    <a:pt x="44209" y="5285"/>
                  </a:moveTo>
                  <a:cubicBezTo>
                    <a:pt x="44264" y="5702"/>
                    <a:pt x="44290" y="6125"/>
                    <a:pt x="44285" y="6549"/>
                  </a:cubicBezTo>
                  <a:moveTo>
                    <a:pt x="34963" y="3811"/>
                  </a:moveTo>
                  <a:cubicBezTo>
                    <a:pt x="35152" y="3228"/>
                    <a:pt x="35401" y="2685"/>
                    <a:pt x="35705" y="2199"/>
                  </a:cubicBezTo>
                  <a:moveTo>
                    <a:pt x="28026" y="4579"/>
                  </a:moveTo>
                  <a:cubicBezTo>
                    <a:pt x="28103" y="4097"/>
                    <a:pt x="28224" y="3630"/>
                    <a:pt x="28385" y="3189"/>
                  </a:cubicBezTo>
                  <a:moveTo>
                    <a:pt x="19885" y="5051"/>
                  </a:moveTo>
                  <a:cubicBezTo>
                    <a:pt x="20357" y="5427"/>
                    <a:pt x="20793" y="5880"/>
                    <a:pt x="21185" y="6399"/>
                  </a:cubicBezTo>
                  <a:moveTo>
                    <a:pt x="10012" y="15648"/>
                  </a:moveTo>
                  <a:cubicBezTo>
                    <a:pt x="9909" y="15184"/>
                    <a:pt x="9833" y="14710"/>
                    <a:pt x="9785" y="14229"/>
                  </a:cubicBezTo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006468" y="990445"/>
              <a:ext cx="2322685" cy="1273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А вы не задумывались, коллега, что будет с нашей Вселенной в будущем?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219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860000" y="627534"/>
            <a:ext cx="3970784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Критическая плотность Вселенной: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849688" y="195486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Критическая плотность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162809" y="987574"/>
                <a:ext cx="1215076" cy="617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70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170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𝜌</m:t>
                          </m:r>
                        </m:e>
                        <m:sub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кр</m:t>
                          </m:r>
                        </m:sub>
                      </m:sSub>
                      <m:r>
                        <a:rPr lang="ru-RU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  <m:sSup>
                            <m:sSupPr>
                              <m:ctrlPr>
                                <a:rPr lang="ru-RU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𝐻</m:t>
                              </m:r>
                            </m:e>
                            <m:sup>
                              <m:r>
                                <a:rPr lang="ru-RU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8</m:t>
                          </m:r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𝐺</m:t>
                          </m:r>
                        </m:den>
                      </m:f>
                    </m:oMath>
                  </m:oMathPara>
                </a14:m>
                <a:endParaRPr lang="ru-RU" sz="17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2809" y="987574"/>
                <a:ext cx="1215076" cy="617285"/>
              </a:xfrm>
              <a:prstGeom prst="rect">
                <a:avLst/>
              </a:prstGeom>
              <a:blipFill rotWithShape="1">
                <a:blip r:embed="rId3"/>
                <a:stretch>
                  <a:fillRect r="-45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4860000" y="1707654"/>
                <a:ext cx="3301930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70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𝐺</m:t>
                    </m:r>
                  </m:oMath>
                </a14:m>
                <a:r>
                  <a:rPr lang="en-US" sz="1700" dirty="0" smtClean="0"/>
                  <a:t>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en-US" sz="17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гравитационная постоянная,</a:t>
                </a:r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00" y="1707654"/>
                <a:ext cx="3301930" cy="353943"/>
              </a:xfrm>
              <a:prstGeom prst="rect">
                <a:avLst/>
              </a:prstGeom>
              <a:blipFill rotWithShape="1">
                <a:blip r:embed="rId4"/>
                <a:stretch>
                  <a:fillRect t="-5172" r="-1476" b="-224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4860000" y="2139702"/>
                <a:ext cx="2511585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𝐻</m:t>
                    </m:r>
                  </m:oMath>
                </a14:m>
                <a:r>
                  <a:rPr lang="en-US" sz="1700" dirty="0" smtClean="0"/>
                  <a:t>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en-US" sz="17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постоянная</a:t>
                </a:r>
                <a:r>
                  <a:rPr lang="en-US" sz="17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Хаббла.</a:t>
                </a:r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00" y="2139702"/>
                <a:ext cx="2511585" cy="353943"/>
              </a:xfrm>
              <a:prstGeom prst="rect">
                <a:avLst/>
              </a:prstGeom>
              <a:blipFill rotWithShape="1">
                <a:blip r:embed="rId5"/>
                <a:stretch>
                  <a:fillRect t="-5172" r="-2913" b="-224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529255" y="991513"/>
                <a:ext cx="2665473" cy="617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70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170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𝜌</m:t>
                          </m:r>
                        </m:e>
                        <m:sub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кр</m:t>
                          </m:r>
                        </m:sub>
                      </m:sSub>
                      <m:r>
                        <a:rPr lang="ru-RU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  <m:sSup>
                            <m:sSupPr>
                              <m:ctrlPr>
                                <a:rPr lang="ru-RU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𝐻</m:t>
                              </m:r>
                            </m:e>
                            <m:sup>
                              <m:r>
                                <a:rPr lang="ru-RU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8</m:t>
                          </m:r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𝐺</m:t>
                          </m:r>
                        </m:den>
                      </m:f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−26</m:t>
                          </m:r>
                        </m:sup>
                      </m:sSup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ru-RU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кг/</m:t>
                      </m:r>
                      <m:sSup>
                        <m:sSupPr>
                          <m:ctrlP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ru-RU" sz="17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9255" y="991513"/>
                <a:ext cx="2665473" cy="617285"/>
              </a:xfrm>
              <a:prstGeom prst="rect">
                <a:avLst/>
              </a:prstGeom>
              <a:blipFill rotWithShape="1">
                <a:blip r:embed="rId6"/>
                <a:stretch>
                  <a:fillRect r="-20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Объект 2"/>
              <p:cNvSpPr txBox="1">
                <a:spLocks/>
              </p:cNvSpPr>
              <p:nvPr/>
            </p:nvSpPr>
            <p:spPr>
              <a:xfrm>
                <a:off x="4860000" y="2571750"/>
                <a:ext cx="3970784" cy="72008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Если</a:t>
                </a:r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𝜌</m:t>
                    </m:r>
                    <m:r>
                      <a:rPr lang="en-US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&gt;</m:t>
                    </m:r>
                    <m:sSub>
                      <m:sSubPr>
                        <m:ctrlP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e>
                      <m:sub>
                        <m: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кр</m:t>
                        </m:r>
                      </m:sub>
                    </m:sSub>
                  </m:oMath>
                </a14:m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, то расширение сменится сжатием.</a:t>
                </a:r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00" y="2571750"/>
                <a:ext cx="3970784" cy="720080"/>
              </a:xfrm>
              <a:prstGeom prst="rect">
                <a:avLst/>
              </a:prstGeom>
              <a:blipFill rotWithShape="1">
                <a:blip r:embed="rId7"/>
                <a:stretch>
                  <a:fillRect l="-920" t="-1695" b="-8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Объект 2"/>
              <p:cNvSpPr txBox="1">
                <a:spLocks/>
              </p:cNvSpPr>
              <p:nvPr/>
            </p:nvSpPr>
            <p:spPr>
              <a:xfrm>
                <a:off x="4860000" y="3295625"/>
                <a:ext cx="3970784" cy="72008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Если</a:t>
                </a:r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𝜌</m:t>
                    </m:r>
                    <m:r>
                      <a:rPr lang="en-US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&lt;</m:t>
                    </m:r>
                    <m:sSub>
                      <m:sSubPr>
                        <m:ctrlP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e>
                      <m:sub>
                        <m: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кр</m:t>
                        </m:r>
                      </m:sub>
                    </m:sSub>
                  </m:oMath>
                </a14:m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, то расширение</a:t>
                </a:r>
                <a:r>
                  <a:rPr lang="en-US" sz="17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не прекратится.</a:t>
                </a:r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00" y="3295625"/>
                <a:ext cx="3970784" cy="720080"/>
              </a:xfrm>
              <a:prstGeom prst="rect">
                <a:avLst/>
              </a:prstGeom>
              <a:blipFill rotWithShape="1">
                <a:blip r:embed="rId8"/>
                <a:stretch>
                  <a:fillRect l="-920" t="-1695" b="-8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Объект 2"/>
              <p:cNvSpPr txBox="1">
                <a:spLocks/>
              </p:cNvSpPr>
              <p:nvPr/>
            </p:nvSpPr>
            <p:spPr>
              <a:xfrm>
                <a:off x="4860000" y="4019530"/>
                <a:ext cx="4144682" cy="78446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14000"/>
                  </a:lnSpc>
                  <a:buNone/>
                </a:pPr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Современная оценка плотности Вселенной:</a:t>
                </a:r>
                <a14:m>
                  <m:oMath xmlns:m="http://schemas.openxmlformats.org/officeDocument/2006/math">
                    <m:r>
                      <a:rPr lang="ru-RU" sz="1700" b="1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ru-RU" sz="170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𝜌</m:t>
                    </m:r>
                    <m:r>
                      <a:rPr lang="ru-RU" sz="170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≈2∙</m:t>
                    </m:r>
                    <m:sSup>
                      <m:sSupPr>
                        <m:ctrlP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−30</m:t>
                        </m:r>
                      </m:sup>
                    </m:sSup>
                    <m:r>
                      <a:rPr lang="ru-RU" sz="1700" i="1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кг/</m:t>
                    </m:r>
                    <m:sSup>
                      <m:sSupPr>
                        <m:ctrlP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sz="170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≈</m:t>
                    </m:r>
                    <m:r>
                      <a:rPr lang="ru-RU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0,2</m:t>
                    </m:r>
                    <m:sSub>
                      <m:sSubPr>
                        <m:ctrlP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</m:e>
                      <m:sub>
                        <m:r>
                          <a:rPr lang="ru-RU" sz="1700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кр</m:t>
                        </m:r>
                      </m:sub>
                    </m:sSub>
                  </m:oMath>
                </a14:m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00" y="4019530"/>
                <a:ext cx="4144682" cy="784468"/>
              </a:xfrm>
              <a:prstGeom prst="rect">
                <a:avLst/>
              </a:prstGeom>
              <a:blipFill rotWithShape="1">
                <a:blip r:embed="rId9"/>
                <a:stretch>
                  <a:fillRect l="-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9" r="12815"/>
          <a:stretch/>
        </p:blipFill>
        <p:spPr>
          <a:xfrm>
            <a:off x="1619672" y="1902354"/>
            <a:ext cx="1368152" cy="133879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061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" presetClass="emp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6" presetClass="emp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6" grpId="0" build="p"/>
      <p:bldP spid="10" grpId="0"/>
      <p:bldP spid="10" grpId="1"/>
      <p:bldP spid="11" grpId="0"/>
      <p:bldP spid="12" grpId="0"/>
      <p:bldP spid="13" grpId="0"/>
      <p:bldP spid="14" grpId="0" build="p"/>
      <p:bldP spid="15" grpId="0" build="p"/>
      <p:bldP spid="1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014714" y="483518"/>
            <a:ext cx="3970784" cy="11521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Скрытая масса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общее название совокупности астрономических объектов, недоступных для прямых наблюдений.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004048" y="2067694"/>
            <a:ext cx="3970784" cy="11521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Темная материя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гипотетическая материя, не испускающая электромагнитное излучение и не взаимодействующая с ним.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004048" y="3651870"/>
            <a:ext cx="3970784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Темная энергия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постоянная энергетическая плотность, которая равномерно заполняет Вселенную.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9011" y="1254899"/>
            <a:ext cx="4729710" cy="26565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0321" y="845359"/>
            <a:ext cx="4613210" cy="345748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0" r="4321"/>
          <a:stretch/>
        </p:blipFill>
        <p:spPr>
          <a:xfrm rot="5400000">
            <a:off x="-141949" y="1008251"/>
            <a:ext cx="4595584" cy="31156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" b="3800"/>
          <a:stretch/>
        </p:blipFill>
        <p:spPr>
          <a:xfrm>
            <a:off x="-1" y="0"/>
            <a:ext cx="9155715" cy="5222904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TextBox 20"/>
          <p:cNvSpPr txBox="1"/>
          <p:nvPr/>
        </p:nvSpPr>
        <p:spPr>
          <a:xfrm>
            <a:off x="2804902" y="195486"/>
            <a:ext cx="3545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Я расширю эту Вселенную!!!</a:t>
            </a:r>
            <a:endParaRPr lang="ru-RU" sz="2000" b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62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  <p:bldP spid="21" grpId="0"/>
      <p:bldP spid="2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849688" y="123478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Эволюция Вселенной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бъект 4"/>
          <p:cNvSpPr>
            <a:spLocks noGrp="1"/>
          </p:cNvSpPr>
          <p:nvPr>
            <p:ph idx="1"/>
          </p:nvPr>
        </p:nvSpPr>
        <p:spPr>
          <a:xfrm>
            <a:off x="4750083" y="555526"/>
            <a:ext cx="4286413" cy="4630437"/>
          </a:xfrm>
        </p:spPr>
        <p:txBody>
          <a:bodyPr>
            <a:noAutofit/>
          </a:bodyPr>
          <a:lstStyle/>
          <a:p>
            <a:pPr marL="514350" indent="-514350">
              <a:lnSpc>
                <a:spcPct val="120000"/>
              </a:lnSpc>
              <a:buAutoNum type="arabicParenR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Планковская эпоха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вступают в силу законы физики, появляется гравитация.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20000"/>
              </a:lnSpc>
              <a:buAutoNum type="arabicParenR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Инфляционная эпоха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Вселенная резко увеличивается и нагревается.</a:t>
            </a:r>
          </a:p>
          <a:p>
            <a:pPr marL="514350" indent="-514350">
              <a:lnSpc>
                <a:spcPct val="120000"/>
              </a:lnSpc>
              <a:buAutoNum type="arabicParenR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Радиационное доминирование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Вселенная начинает остывать, появляется излучение и вещество. Выделяются фундаментальные взаимодействия.</a:t>
            </a:r>
          </a:p>
          <a:p>
            <a:pPr marL="514350" indent="-514350">
              <a:lnSpc>
                <a:spcPct val="120000"/>
              </a:lnSpc>
              <a:buAutoNum type="arabicParenR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Доминирование вещества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формирование звезд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и галактик.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20000"/>
              </a:lnSpc>
              <a:buAutoNum type="arabicParenR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Доминирование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темной энергии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текущая эпоха: Вселенная расширяется  с ускорением.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3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4" name="Группа 103"/>
          <p:cNvGrpSpPr/>
          <p:nvPr/>
        </p:nvGrpSpPr>
        <p:grpSpPr>
          <a:xfrm>
            <a:off x="-88025" y="-20538"/>
            <a:ext cx="4660025" cy="5164038"/>
            <a:chOff x="35497" y="289917"/>
            <a:chExt cx="4338040" cy="45860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07504" y="289917"/>
              <a:ext cx="4266033" cy="458608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85" t="14694" r="15860" b="11387"/>
            <a:stretch/>
          </p:blipFill>
          <p:spPr>
            <a:xfrm rot="16200000">
              <a:off x="1330221" y="148455"/>
              <a:ext cx="2047484" cy="3463084"/>
            </a:xfrm>
            <a:prstGeom prst="rect">
              <a:avLst/>
            </a:prstGeom>
          </p:spPr>
        </p:pic>
        <p:cxnSp>
          <p:nvCxnSpPr>
            <p:cNvPr id="20" name="Прямая со стрелкой 19"/>
            <p:cNvCxnSpPr/>
            <p:nvPr/>
          </p:nvCxnSpPr>
          <p:spPr>
            <a:xfrm flipV="1">
              <a:off x="341090" y="383494"/>
              <a:ext cx="0" cy="4077183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341090" y="4460677"/>
              <a:ext cx="4032447" cy="0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 rot="16200000">
              <a:off x="-783894" y="1353112"/>
              <a:ext cx="19773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Плотность энергии</a:t>
              </a:r>
              <a:endPara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403071" y="4460677"/>
              <a:ext cx="19520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Возраст Вселенной</a:t>
              </a:r>
              <a:endPara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90894" y="311451"/>
              <a:ext cx="1422403" cy="542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Планковская эпоха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0" name="Прямая со стрелкой 29"/>
            <p:cNvCxnSpPr/>
            <p:nvPr/>
          </p:nvCxnSpPr>
          <p:spPr>
            <a:xfrm flipH="1">
              <a:off x="1133177" y="858527"/>
              <a:ext cx="144016" cy="89969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Полилиния 35"/>
            <p:cNvSpPr/>
            <p:nvPr/>
          </p:nvSpPr>
          <p:spPr>
            <a:xfrm>
              <a:off x="412874" y="1061443"/>
              <a:ext cx="3341538" cy="3143250"/>
            </a:xfrm>
            <a:custGeom>
              <a:avLst/>
              <a:gdLst>
                <a:gd name="connsiteX0" fmla="*/ 7788 w 3341538"/>
                <a:gd name="connsiteY0" fmla="*/ 0 h 3143250"/>
                <a:gd name="connsiteX1" fmla="*/ 64938 w 3341538"/>
                <a:gd name="connsiteY1" fmla="*/ 990600 h 3143250"/>
                <a:gd name="connsiteX2" fmla="*/ 484038 w 3341538"/>
                <a:gd name="connsiteY2" fmla="*/ 2133600 h 3143250"/>
                <a:gd name="connsiteX3" fmla="*/ 1465113 w 3341538"/>
                <a:gd name="connsiteY3" fmla="*/ 2724150 h 3143250"/>
                <a:gd name="connsiteX4" fmla="*/ 3341538 w 3341538"/>
                <a:gd name="connsiteY4" fmla="*/ 3143250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1538" h="3143250">
                  <a:moveTo>
                    <a:pt x="7788" y="0"/>
                  </a:moveTo>
                  <a:cubicBezTo>
                    <a:pt x="-3325" y="317500"/>
                    <a:pt x="-14437" y="635000"/>
                    <a:pt x="64938" y="990600"/>
                  </a:cubicBezTo>
                  <a:cubicBezTo>
                    <a:pt x="144313" y="1346200"/>
                    <a:pt x="250676" y="1844675"/>
                    <a:pt x="484038" y="2133600"/>
                  </a:cubicBezTo>
                  <a:cubicBezTo>
                    <a:pt x="717400" y="2422525"/>
                    <a:pt x="988863" y="2555875"/>
                    <a:pt x="1465113" y="2724150"/>
                  </a:cubicBezTo>
                  <a:cubicBezTo>
                    <a:pt x="1941363" y="2892425"/>
                    <a:pt x="2641450" y="3017837"/>
                    <a:pt x="3341538" y="314325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649262" y="994768"/>
              <a:ext cx="2943225" cy="3419475"/>
            </a:xfrm>
            <a:custGeom>
              <a:avLst/>
              <a:gdLst>
                <a:gd name="connsiteX0" fmla="*/ 0 w 2943225"/>
                <a:gd name="connsiteY0" fmla="*/ 0 h 3419475"/>
                <a:gd name="connsiteX1" fmla="*/ 85725 w 2943225"/>
                <a:gd name="connsiteY1" fmla="*/ 1438275 h 3419475"/>
                <a:gd name="connsiteX2" fmla="*/ 190500 w 2943225"/>
                <a:gd name="connsiteY2" fmla="*/ 2133600 h 3419475"/>
                <a:gd name="connsiteX3" fmla="*/ 609600 w 2943225"/>
                <a:gd name="connsiteY3" fmla="*/ 2905125 h 3419475"/>
                <a:gd name="connsiteX4" fmla="*/ 2943225 w 2943225"/>
                <a:gd name="connsiteY4" fmla="*/ 3419475 h 341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225" h="3419475">
                  <a:moveTo>
                    <a:pt x="0" y="0"/>
                  </a:moveTo>
                  <a:cubicBezTo>
                    <a:pt x="26987" y="541337"/>
                    <a:pt x="53975" y="1082675"/>
                    <a:pt x="85725" y="1438275"/>
                  </a:cubicBezTo>
                  <a:cubicBezTo>
                    <a:pt x="117475" y="1793875"/>
                    <a:pt x="103188" y="1889125"/>
                    <a:pt x="190500" y="2133600"/>
                  </a:cubicBezTo>
                  <a:cubicBezTo>
                    <a:pt x="277812" y="2378075"/>
                    <a:pt x="150812" y="2690812"/>
                    <a:pt x="609600" y="2905125"/>
                  </a:cubicBezTo>
                  <a:cubicBezTo>
                    <a:pt x="1068388" y="3119438"/>
                    <a:pt x="2005806" y="3269456"/>
                    <a:pt x="2943225" y="341947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>
              <a:off x="341090" y="3767835"/>
              <a:ext cx="4032447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 rot="16200000">
              <a:off x="407106" y="2319500"/>
              <a:ext cx="12927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Инфляция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1" name="Прямая со стрелкой 40"/>
            <p:cNvCxnSpPr/>
            <p:nvPr/>
          </p:nvCxnSpPr>
          <p:spPr>
            <a:xfrm flipV="1">
              <a:off x="1133177" y="1825309"/>
              <a:ext cx="126455" cy="28221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 rot="16200000">
              <a:off x="675392" y="2604138"/>
              <a:ext cx="12927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Излучение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6" name="Прямая со стрелкой 45"/>
            <p:cNvCxnSpPr/>
            <p:nvPr/>
          </p:nvCxnSpPr>
          <p:spPr>
            <a:xfrm flipV="1">
              <a:off x="1321767" y="1941440"/>
              <a:ext cx="0" cy="36353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V="1">
              <a:off x="1379004" y="924449"/>
              <a:ext cx="0" cy="1016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flipV="1">
              <a:off x="2353962" y="924022"/>
              <a:ext cx="0" cy="1016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1402357" y="881396"/>
              <a:ext cx="1009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Вещество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411760" y="880822"/>
              <a:ext cx="1574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Темная энергия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 rot="16200000">
              <a:off x="820277" y="2799008"/>
              <a:ext cx="1474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Первые звезды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0" name="Прямая со стрелкой 69"/>
            <p:cNvCxnSpPr/>
            <p:nvPr/>
          </p:nvCxnSpPr>
          <p:spPr>
            <a:xfrm flipV="1">
              <a:off x="1573369" y="1941013"/>
              <a:ext cx="0" cy="33302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2421464" y="3390507"/>
              <a:ext cx="1574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Темная энергия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 rot="580408">
              <a:off x="2824913" y="3801958"/>
              <a:ext cx="1099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Вещество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rot="580408">
              <a:off x="2493472" y="4017982"/>
              <a:ext cx="1099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Излучение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0" name="Прямая соединительная линия 79"/>
            <p:cNvCxnSpPr/>
            <p:nvPr/>
          </p:nvCxnSpPr>
          <p:spPr>
            <a:xfrm>
              <a:off x="827584" y="3128368"/>
              <a:ext cx="0" cy="1431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>
              <a:off x="1835696" y="3767835"/>
              <a:ext cx="0" cy="7920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>
              <a:off x="237944" y="4486341"/>
              <a:ext cx="11657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300 тыс. лет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1367050" y="4486341"/>
              <a:ext cx="10447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 млрд лет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 rot="890434">
              <a:off x="2398826" y="2508764"/>
              <a:ext cx="12631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Ускоренное расширение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484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/>
      <p:bldP spid="11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1340135" y="339697"/>
            <a:ext cx="1080120" cy="742129"/>
          </a:xfrm>
          <a:prstGeom prst="cloud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600374" y="710761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3717767" y="267494"/>
            <a:ext cx="936104" cy="886533"/>
            <a:chOff x="541270" y="447658"/>
            <a:chExt cx="1242894" cy="1177076"/>
          </a:xfrm>
        </p:grpSpPr>
        <p:sp>
          <p:nvSpPr>
            <p:cNvPr id="7" name="Облако 6"/>
            <p:cNvSpPr/>
            <p:nvPr/>
          </p:nvSpPr>
          <p:spPr>
            <a:xfrm>
              <a:off x="541270" y="447658"/>
              <a:ext cx="1242894" cy="1177076"/>
            </a:xfrm>
            <a:prstGeom prst="cloud">
              <a:avLst/>
            </a:prstGeom>
            <a:gradFill flip="none" rotWithShape="1">
              <a:gsLst>
                <a:gs pos="0">
                  <a:srgbClr val="FFF200"/>
                </a:gs>
                <a:gs pos="90000">
                  <a:srgbClr val="00B050">
                    <a:alpha val="50000"/>
                  </a:srgbClr>
                </a:gs>
                <a:gs pos="72000">
                  <a:schemeClr val="bg1">
                    <a:lumMod val="95000"/>
                  </a:schemeClr>
                </a:gs>
                <a:gs pos="100000">
                  <a:srgbClr val="7030A0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730669" y="604148"/>
              <a:ext cx="864096" cy="864096"/>
            </a:xfrm>
            <a:prstGeom prst="ellipse">
              <a:avLst/>
            </a:prstGeom>
            <a:gradFill>
              <a:gsLst>
                <a:gs pos="39000">
                  <a:srgbClr val="FFF200"/>
                </a:gs>
                <a:gs pos="100000">
                  <a:srgbClr val="FAB509"/>
                </a:gs>
                <a:gs pos="75000">
                  <a:srgbClr val="FF7A00"/>
                </a:gs>
                <a:gs pos="89000">
                  <a:srgbClr val="F4EF1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9" name="Прямая со стрелкой 8"/>
          <p:cNvCxnSpPr/>
          <p:nvPr/>
        </p:nvCxnSpPr>
        <p:spPr>
          <a:xfrm>
            <a:off x="4824128" y="710761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5843408" y="411887"/>
            <a:ext cx="597748" cy="59774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415530" y="98648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234730" y="987646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6945212" y="1630884"/>
            <a:ext cx="795462" cy="795462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139952" y="1596361"/>
            <a:ext cx="1283552" cy="1283552"/>
          </a:xfrm>
          <a:prstGeom prst="ellipse">
            <a:avLst/>
          </a:prstGeom>
          <a:gradFill>
            <a:gsLst>
              <a:gs pos="99000">
                <a:srgbClr val="00B0F0"/>
              </a:gs>
              <a:gs pos="54000">
                <a:srgbClr val="00B05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325516" y="278500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740674" y="2297477"/>
            <a:ext cx="274273" cy="274273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843408" y="3448512"/>
            <a:ext cx="697240" cy="697240"/>
          </a:xfrm>
          <a:prstGeom prst="ellipse">
            <a:avLst/>
          </a:prstGeom>
          <a:gradFill>
            <a:gsLst>
              <a:gs pos="100000">
                <a:srgbClr val="EA1662"/>
              </a:gs>
              <a:gs pos="59000">
                <a:srgbClr val="7030A0"/>
              </a:gs>
              <a:gs pos="80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8256534" y="3525469"/>
            <a:ext cx="342425" cy="342425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254319" y="4378565"/>
            <a:ext cx="342425" cy="342425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8425531" y="3939902"/>
            <a:ext cx="0" cy="41155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21" name="Группа 2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23"/>
          <p:cNvSpPr txBox="1"/>
          <p:nvPr/>
        </p:nvSpPr>
        <p:spPr>
          <a:xfrm>
            <a:off x="973928" y="1154027"/>
            <a:ext cx="19447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Газопылевое облако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51574" y="1164394"/>
            <a:ext cx="1268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Протозвезда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81373" y="402799"/>
            <a:ext cx="197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Звезда главной последовательности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03583" y="1319153"/>
            <a:ext cx="1588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Красный гигант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38965" y="2879913"/>
            <a:ext cx="12847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Сверхгигант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68548" y="3507854"/>
            <a:ext cx="1343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Нейтронная 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27773" y="4377600"/>
            <a:ext cx="158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Черный карлик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28400" y="3529340"/>
            <a:ext cx="158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Белый карлик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5558730" y="2330081"/>
            <a:ext cx="2319080" cy="385685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3" name="Группа 32"/>
          <p:cNvGrpSpPr/>
          <p:nvPr/>
        </p:nvGrpSpPr>
        <p:grpSpPr>
          <a:xfrm>
            <a:off x="7877810" y="2465259"/>
            <a:ext cx="848788" cy="829307"/>
            <a:chOff x="999663" y="2003940"/>
            <a:chExt cx="1359986" cy="1328773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16D8D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663" y="2003940"/>
              <a:ext cx="1359986" cy="1328773"/>
            </a:xfrm>
            <a:prstGeom prst="rect">
              <a:avLst/>
            </a:prstGeom>
          </p:spPr>
        </p:pic>
        <p:sp>
          <p:nvSpPr>
            <p:cNvPr id="35" name="Овал 34"/>
            <p:cNvSpPr/>
            <p:nvPr/>
          </p:nvSpPr>
          <p:spPr>
            <a:xfrm>
              <a:off x="1187624" y="2139702"/>
              <a:ext cx="963765" cy="983333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98000">
                  <a:srgbClr val="00B0F0"/>
                </a:gs>
                <a:gs pos="20000">
                  <a:schemeClr val="tx1"/>
                </a:gs>
                <a:gs pos="91000">
                  <a:schemeClr val="tx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6" name="Прямая со стрелкой 35"/>
          <p:cNvCxnSpPr/>
          <p:nvPr/>
        </p:nvCxnSpPr>
        <p:spPr>
          <a:xfrm>
            <a:off x="8344371" y="3219335"/>
            <a:ext cx="107577" cy="28851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718012" y="2787774"/>
            <a:ext cx="138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Планетарная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туманность</a:t>
            </a:r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3099135" y="2283718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9" name="Пятно 2 38"/>
          <p:cNvSpPr/>
          <p:nvPr/>
        </p:nvSpPr>
        <p:spPr>
          <a:xfrm>
            <a:off x="1802413" y="1768310"/>
            <a:ext cx="1235683" cy="1235683"/>
          </a:xfrm>
          <a:prstGeom prst="irregularSeal2">
            <a:avLst/>
          </a:prstGeom>
          <a:gradFill>
            <a:gsLst>
              <a:gs pos="79000">
                <a:srgbClr val="FFC000"/>
              </a:gs>
              <a:gs pos="10000">
                <a:srgbClr val="7030A0"/>
              </a:gs>
              <a:gs pos="24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1259704" y="2945548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701629" y="294480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3122750" y="3662251"/>
            <a:ext cx="697240" cy="69724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799633" y="3651870"/>
            <a:ext cx="697240" cy="697240"/>
          </a:xfrm>
          <a:prstGeom prst="ellipse">
            <a:avLst/>
          </a:prstGeom>
          <a:gradFill>
            <a:gsLst>
              <a:gs pos="100000">
                <a:srgbClr val="EA1662"/>
              </a:gs>
              <a:gs pos="59000">
                <a:srgbClr val="7030A0"/>
              </a:gs>
              <a:gs pos="80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236205" y="4398527"/>
            <a:ext cx="182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Нейтронная 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5035" y="4398519"/>
            <a:ext cx="1370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Черная дыра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71975" y="1949236"/>
            <a:ext cx="1236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Сверхновая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46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7" grpId="0"/>
      <p:bldP spid="39" grpId="0" animBg="1"/>
      <p:bldP spid="42" grpId="0" animBg="1"/>
      <p:bldP spid="43" grpId="0" animBg="1"/>
      <p:bldP spid="44" grpId="0"/>
      <p:bldP spid="45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бъект 2"/>
          <p:cNvSpPr txBox="1">
            <a:spLocks/>
          </p:cNvSpPr>
          <p:nvPr/>
        </p:nvSpPr>
        <p:spPr>
          <a:xfrm>
            <a:off x="4849688" y="264047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Эволюция Вселенной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Объект 2"/>
          <p:cNvSpPr>
            <a:spLocks noGrp="1"/>
          </p:cNvSpPr>
          <p:nvPr>
            <p:ph idx="1"/>
          </p:nvPr>
        </p:nvSpPr>
        <p:spPr>
          <a:xfrm>
            <a:off x="4993704" y="843558"/>
            <a:ext cx="3970784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Теория Большого взрыва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это общепринятая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космологическая модель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описывающая развитие Вселенной с начала её расширения.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Объект 2"/>
          <p:cNvSpPr txBox="1">
            <a:spLocks/>
          </p:cNvSpPr>
          <p:nvPr/>
        </p:nvSpPr>
        <p:spPr>
          <a:xfrm>
            <a:off x="4993704" y="2283718"/>
            <a:ext cx="3970784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Модель горячей Вселенной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космологическая модель, описывающее раннее развитие Вселенной.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бъект 2"/>
          <p:cNvSpPr txBox="1">
            <a:spLocks/>
          </p:cNvSpPr>
          <p:nvPr/>
        </p:nvSpPr>
        <p:spPr>
          <a:xfrm>
            <a:off x="4993704" y="3779472"/>
            <a:ext cx="3970784" cy="1024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Вселенная ускоренно расширяется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(предположительно из-за существования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темной энергии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-88025" y="-20538"/>
            <a:ext cx="4660025" cy="5164038"/>
            <a:chOff x="35497" y="289917"/>
            <a:chExt cx="4338040" cy="4586089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107504" y="289917"/>
              <a:ext cx="4266033" cy="458608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47" name="Рисунок 4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85" t="14694" r="15860" b="11387"/>
            <a:stretch/>
          </p:blipFill>
          <p:spPr>
            <a:xfrm rot="16200000">
              <a:off x="1330221" y="148455"/>
              <a:ext cx="2047484" cy="3463084"/>
            </a:xfrm>
            <a:prstGeom prst="rect">
              <a:avLst/>
            </a:prstGeom>
          </p:spPr>
        </p:pic>
        <p:cxnSp>
          <p:nvCxnSpPr>
            <p:cNvPr id="48" name="Прямая со стрелкой 47"/>
            <p:cNvCxnSpPr/>
            <p:nvPr/>
          </p:nvCxnSpPr>
          <p:spPr>
            <a:xfrm flipV="1">
              <a:off x="341090" y="383494"/>
              <a:ext cx="0" cy="4077183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/>
            <p:cNvCxnSpPr/>
            <p:nvPr/>
          </p:nvCxnSpPr>
          <p:spPr>
            <a:xfrm>
              <a:off x="341090" y="4460677"/>
              <a:ext cx="4032447" cy="0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 rot="16200000">
              <a:off x="-783894" y="1353112"/>
              <a:ext cx="19773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Плотность энергии</a:t>
              </a:r>
              <a:endPara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403071" y="4460677"/>
              <a:ext cx="19520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Возраст Вселенной</a:t>
              </a:r>
              <a:endPara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90894" y="311451"/>
              <a:ext cx="1422403" cy="542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Планковская эпоха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3" name="Прямая со стрелкой 52"/>
            <p:cNvCxnSpPr/>
            <p:nvPr/>
          </p:nvCxnSpPr>
          <p:spPr>
            <a:xfrm flipH="1">
              <a:off x="1133177" y="858527"/>
              <a:ext cx="144016" cy="89969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Полилиния 53"/>
            <p:cNvSpPr/>
            <p:nvPr/>
          </p:nvSpPr>
          <p:spPr>
            <a:xfrm>
              <a:off x="412874" y="1061443"/>
              <a:ext cx="3341538" cy="3143250"/>
            </a:xfrm>
            <a:custGeom>
              <a:avLst/>
              <a:gdLst>
                <a:gd name="connsiteX0" fmla="*/ 7788 w 3341538"/>
                <a:gd name="connsiteY0" fmla="*/ 0 h 3143250"/>
                <a:gd name="connsiteX1" fmla="*/ 64938 w 3341538"/>
                <a:gd name="connsiteY1" fmla="*/ 990600 h 3143250"/>
                <a:gd name="connsiteX2" fmla="*/ 484038 w 3341538"/>
                <a:gd name="connsiteY2" fmla="*/ 2133600 h 3143250"/>
                <a:gd name="connsiteX3" fmla="*/ 1465113 w 3341538"/>
                <a:gd name="connsiteY3" fmla="*/ 2724150 h 3143250"/>
                <a:gd name="connsiteX4" fmla="*/ 3341538 w 3341538"/>
                <a:gd name="connsiteY4" fmla="*/ 3143250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1538" h="3143250">
                  <a:moveTo>
                    <a:pt x="7788" y="0"/>
                  </a:moveTo>
                  <a:cubicBezTo>
                    <a:pt x="-3325" y="317500"/>
                    <a:pt x="-14437" y="635000"/>
                    <a:pt x="64938" y="990600"/>
                  </a:cubicBezTo>
                  <a:cubicBezTo>
                    <a:pt x="144313" y="1346200"/>
                    <a:pt x="250676" y="1844675"/>
                    <a:pt x="484038" y="2133600"/>
                  </a:cubicBezTo>
                  <a:cubicBezTo>
                    <a:pt x="717400" y="2422525"/>
                    <a:pt x="988863" y="2555875"/>
                    <a:pt x="1465113" y="2724150"/>
                  </a:cubicBezTo>
                  <a:cubicBezTo>
                    <a:pt x="1941363" y="2892425"/>
                    <a:pt x="2641450" y="3017837"/>
                    <a:pt x="3341538" y="314325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олилиния 54"/>
            <p:cNvSpPr/>
            <p:nvPr/>
          </p:nvSpPr>
          <p:spPr>
            <a:xfrm>
              <a:off x="649262" y="994768"/>
              <a:ext cx="2943225" cy="3419475"/>
            </a:xfrm>
            <a:custGeom>
              <a:avLst/>
              <a:gdLst>
                <a:gd name="connsiteX0" fmla="*/ 0 w 2943225"/>
                <a:gd name="connsiteY0" fmla="*/ 0 h 3419475"/>
                <a:gd name="connsiteX1" fmla="*/ 85725 w 2943225"/>
                <a:gd name="connsiteY1" fmla="*/ 1438275 h 3419475"/>
                <a:gd name="connsiteX2" fmla="*/ 190500 w 2943225"/>
                <a:gd name="connsiteY2" fmla="*/ 2133600 h 3419475"/>
                <a:gd name="connsiteX3" fmla="*/ 609600 w 2943225"/>
                <a:gd name="connsiteY3" fmla="*/ 2905125 h 3419475"/>
                <a:gd name="connsiteX4" fmla="*/ 2943225 w 2943225"/>
                <a:gd name="connsiteY4" fmla="*/ 3419475 h 341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225" h="3419475">
                  <a:moveTo>
                    <a:pt x="0" y="0"/>
                  </a:moveTo>
                  <a:cubicBezTo>
                    <a:pt x="26987" y="541337"/>
                    <a:pt x="53975" y="1082675"/>
                    <a:pt x="85725" y="1438275"/>
                  </a:cubicBezTo>
                  <a:cubicBezTo>
                    <a:pt x="117475" y="1793875"/>
                    <a:pt x="103188" y="1889125"/>
                    <a:pt x="190500" y="2133600"/>
                  </a:cubicBezTo>
                  <a:cubicBezTo>
                    <a:pt x="277812" y="2378075"/>
                    <a:pt x="150812" y="2690812"/>
                    <a:pt x="609600" y="2905125"/>
                  </a:cubicBezTo>
                  <a:cubicBezTo>
                    <a:pt x="1068388" y="3119438"/>
                    <a:pt x="2005806" y="3269456"/>
                    <a:pt x="2943225" y="341947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>
              <a:off x="341090" y="3767835"/>
              <a:ext cx="4032447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 rot="16200000">
              <a:off x="407106" y="2319500"/>
              <a:ext cx="12927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Инфляция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8" name="Прямая со стрелкой 57"/>
            <p:cNvCxnSpPr/>
            <p:nvPr/>
          </p:nvCxnSpPr>
          <p:spPr>
            <a:xfrm flipV="1">
              <a:off x="1133177" y="1825309"/>
              <a:ext cx="126455" cy="28221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 rot="16200000">
              <a:off x="675392" y="2604138"/>
              <a:ext cx="12927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Излучение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0" name="Прямая со стрелкой 59"/>
            <p:cNvCxnSpPr/>
            <p:nvPr/>
          </p:nvCxnSpPr>
          <p:spPr>
            <a:xfrm flipV="1">
              <a:off x="1321767" y="1941440"/>
              <a:ext cx="0" cy="36353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V="1">
              <a:off x="1379004" y="924449"/>
              <a:ext cx="0" cy="1016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V="1">
              <a:off x="2353962" y="924022"/>
              <a:ext cx="0" cy="1016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1402357" y="881396"/>
              <a:ext cx="1009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Вещество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411760" y="880822"/>
              <a:ext cx="1574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Темная энергия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16200000">
              <a:off x="820277" y="2799008"/>
              <a:ext cx="1474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Первые звезды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6" name="Прямая со стрелкой 65"/>
            <p:cNvCxnSpPr/>
            <p:nvPr/>
          </p:nvCxnSpPr>
          <p:spPr>
            <a:xfrm flipV="1">
              <a:off x="1573369" y="1941013"/>
              <a:ext cx="0" cy="33302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2421464" y="3390507"/>
              <a:ext cx="1574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Темная энергия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 rot="580408">
              <a:off x="2824913" y="3801958"/>
              <a:ext cx="1099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Вещество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 rot="580408">
              <a:off x="2493472" y="4017982"/>
              <a:ext cx="1099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Излучение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827584" y="3128368"/>
              <a:ext cx="0" cy="14315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1835696" y="3767835"/>
              <a:ext cx="0" cy="7920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237944" y="4486341"/>
              <a:ext cx="11657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300 тыс. лет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367050" y="4486341"/>
              <a:ext cx="10447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 млрд лет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rot="890434">
              <a:off x="2398826" y="2508764"/>
              <a:ext cx="12631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Ускоренное расширение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692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build="p"/>
      <p:bldP spid="42" grpId="0" build="p"/>
      <p:bldP spid="43" grpId="0" build="p"/>
      <p:bldP spid="4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лако 28"/>
          <p:cNvSpPr/>
          <p:nvPr/>
        </p:nvSpPr>
        <p:spPr>
          <a:xfrm>
            <a:off x="107504" y="411510"/>
            <a:ext cx="4174746" cy="4174746"/>
          </a:xfrm>
          <a:prstGeom prst="cloud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  <a:gs pos="83000">
                <a:schemeClr val="bg1">
                  <a:lumMod val="95000"/>
                </a:schemeClr>
              </a:gs>
              <a:gs pos="6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84054"/>
            <a:ext cx="3168352" cy="63757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Эволюция Солнца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860032" y="605609"/>
            <a:ext cx="3816102" cy="4270397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200000"/>
              </a:lnSpc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Газопылевое облако</a:t>
            </a:r>
          </a:p>
          <a:p>
            <a:pPr marL="514350" indent="-514350">
              <a:lnSpc>
                <a:spcPct val="200000"/>
              </a:lnSpc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Протозвезда</a:t>
            </a:r>
          </a:p>
          <a:p>
            <a:pPr marL="514350" indent="-514350">
              <a:lnSpc>
                <a:spcPct val="120000"/>
              </a:lnSpc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Звезда главной последовательности</a:t>
            </a:r>
          </a:p>
          <a:p>
            <a:pPr marL="514350" indent="-514350">
              <a:lnSpc>
                <a:spcPct val="200000"/>
              </a:lnSpc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Красный гигант</a:t>
            </a:r>
          </a:p>
          <a:p>
            <a:pPr marL="514350" indent="-514350">
              <a:lnSpc>
                <a:spcPct val="200000"/>
              </a:lnSpc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Планетарная туманность</a:t>
            </a:r>
          </a:p>
          <a:p>
            <a:pPr marL="514350" indent="-514350">
              <a:lnSpc>
                <a:spcPct val="200000"/>
              </a:lnSpc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Белый карлик</a:t>
            </a:r>
          </a:p>
          <a:p>
            <a:pPr marL="514350" indent="-514350">
              <a:lnSpc>
                <a:spcPct val="200000"/>
              </a:lnSpc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Черный карлик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Облако 11"/>
          <p:cNvSpPr/>
          <p:nvPr/>
        </p:nvSpPr>
        <p:spPr>
          <a:xfrm>
            <a:off x="832993" y="1636024"/>
            <a:ext cx="2723767" cy="1871451"/>
          </a:xfrm>
          <a:prstGeom prst="cloud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7694077" y="707260"/>
            <a:ext cx="509572" cy="350117"/>
          </a:xfrm>
          <a:prstGeom prst="cloud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203111" y="1702051"/>
            <a:ext cx="1920296" cy="1818606"/>
            <a:chOff x="541270" y="447658"/>
            <a:chExt cx="1242894" cy="1177076"/>
          </a:xfrm>
        </p:grpSpPr>
        <p:sp>
          <p:nvSpPr>
            <p:cNvPr id="15" name="Облако 14"/>
            <p:cNvSpPr/>
            <p:nvPr/>
          </p:nvSpPr>
          <p:spPr>
            <a:xfrm>
              <a:off x="541270" y="447658"/>
              <a:ext cx="1242894" cy="1177076"/>
            </a:xfrm>
            <a:prstGeom prst="cloud">
              <a:avLst/>
            </a:prstGeom>
            <a:gradFill flip="none" rotWithShape="1">
              <a:gsLst>
                <a:gs pos="0">
                  <a:srgbClr val="FFF200"/>
                </a:gs>
                <a:gs pos="90000">
                  <a:srgbClr val="00B050">
                    <a:alpha val="50000"/>
                  </a:srgbClr>
                </a:gs>
                <a:gs pos="72000">
                  <a:schemeClr val="bg1">
                    <a:lumMod val="95000"/>
                  </a:schemeClr>
                </a:gs>
                <a:gs pos="100000">
                  <a:srgbClr val="7030A0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730669" y="604148"/>
              <a:ext cx="864096" cy="864096"/>
            </a:xfrm>
            <a:prstGeom prst="ellipse">
              <a:avLst/>
            </a:prstGeom>
            <a:gradFill>
              <a:gsLst>
                <a:gs pos="39000">
                  <a:srgbClr val="FFF200"/>
                </a:gs>
                <a:gs pos="100000">
                  <a:srgbClr val="FAB509"/>
                </a:gs>
                <a:gs pos="75000">
                  <a:srgbClr val="FF7A00"/>
                </a:gs>
                <a:gs pos="89000">
                  <a:srgbClr val="F4EF1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978996" y="1236484"/>
            <a:ext cx="540277" cy="511667"/>
            <a:chOff x="541270" y="447658"/>
            <a:chExt cx="1242894" cy="1177076"/>
          </a:xfrm>
        </p:grpSpPr>
        <p:sp>
          <p:nvSpPr>
            <p:cNvPr id="19" name="Облако 18"/>
            <p:cNvSpPr/>
            <p:nvPr/>
          </p:nvSpPr>
          <p:spPr>
            <a:xfrm>
              <a:off x="541270" y="447658"/>
              <a:ext cx="1242894" cy="1177076"/>
            </a:xfrm>
            <a:prstGeom prst="cloud">
              <a:avLst/>
            </a:prstGeom>
            <a:gradFill flip="none" rotWithShape="1">
              <a:gsLst>
                <a:gs pos="0">
                  <a:srgbClr val="FFF200"/>
                </a:gs>
                <a:gs pos="90000">
                  <a:srgbClr val="00B050">
                    <a:alpha val="50000"/>
                  </a:srgbClr>
                </a:gs>
                <a:gs pos="72000">
                  <a:schemeClr val="bg1">
                    <a:lumMod val="95000"/>
                  </a:schemeClr>
                </a:gs>
                <a:gs pos="100000">
                  <a:srgbClr val="7030A0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30669" y="604148"/>
              <a:ext cx="864096" cy="864096"/>
            </a:xfrm>
            <a:prstGeom prst="ellipse">
              <a:avLst/>
            </a:prstGeom>
            <a:gradFill>
              <a:gsLst>
                <a:gs pos="39000">
                  <a:srgbClr val="FFF200"/>
                </a:gs>
                <a:gs pos="100000">
                  <a:srgbClr val="FAB509"/>
                </a:gs>
                <a:gs pos="75000">
                  <a:srgbClr val="FF7A00"/>
                </a:gs>
                <a:gs pos="89000">
                  <a:srgbClr val="F4EF1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Овал 20"/>
          <p:cNvSpPr/>
          <p:nvPr/>
        </p:nvSpPr>
        <p:spPr>
          <a:xfrm>
            <a:off x="1690821" y="2099141"/>
            <a:ext cx="1008112" cy="1008112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7569050" y="1802730"/>
            <a:ext cx="376287" cy="376287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083544" y="1460418"/>
            <a:ext cx="2222664" cy="2222664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441028" y="2361060"/>
            <a:ext cx="795462" cy="795462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079588" y="3813031"/>
            <a:ext cx="342425" cy="342425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249134" y="4377220"/>
            <a:ext cx="342425" cy="342425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073771" y="2431984"/>
            <a:ext cx="342425" cy="342425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Группа 36"/>
          <p:cNvGrpSpPr/>
          <p:nvPr/>
        </p:nvGrpSpPr>
        <p:grpSpPr>
          <a:xfrm>
            <a:off x="551770" y="1026195"/>
            <a:ext cx="3437740" cy="3358840"/>
            <a:chOff x="999663" y="2003940"/>
            <a:chExt cx="1359986" cy="1328773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16D8D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663" y="2003940"/>
              <a:ext cx="1359986" cy="1328773"/>
            </a:xfrm>
            <a:prstGeom prst="rect">
              <a:avLst/>
            </a:prstGeom>
          </p:spPr>
        </p:pic>
        <p:sp>
          <p:nvSpPr>
            <p:cNvPr id="35" name="Овал 34"/>
            <p:cNvSpPr/>
            <p:nvPr/>
          </p:nvSpPr>
          <p:spPr>
            <a:xfrm>
              <a:off x="1187624" y="2139702"/>
              <a:ext cx="963765" cy="983333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98000">
                  <a:srgbClr val="00B0F0"/>
                </a:gs>
                <a:gs pos="20000">
                  <a:schemeClr val="tx1"/>
                </a:gs>
                <a:gs pos="91000">
                  <a:schemeClr val="tx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8" name="Овал 37"/>
          <p:cNvSpPr/>
          <p:nvPr/>
        </p:nvSpPr>
        <p:spPr>
          <a:xfrm>
            <a:off x="2124000" y="2484000"/>
            <a:ext cx="208628" cy="208628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085968" y="2440980"/>
            <a:ext cx="342425" cy="3424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27000">
              <a:schemeClr val="bg1">
                <a:lumMod val="95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2102836" y="2440980"/>
            <a:ext cx="342425" cy="342425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8058240" y="3191684"/>
            <a:ext cx="848788" cy="829307"/>
            <a:chOff x="999663" y="2003940"/>
            <a:chExt cx="1359986" cy="1328773"/>
          </a:xfrm>
        </p:grpSpPr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rgbClr val="16D8D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663" y="2003940"/>
              <a:ext cx="1359986" cy="1328773"/>
            </a:xfrm>
            <a:prstGeom prst="rect">
              <a:avLst/>
            </a:prstGeom>
          </p:spPr>
        </p:pic>
        <p:sp>
          <p:nvSpPr>
            <p:cNvPr id="42" name="Овал 41"/>
            <p:cNvSpPr/>
            <p:nvPr/>
          </p:nvSpPr>
          <p:spPr>
            <a:xfrm>
              <a:off x="1187624" y="2139702"/>
              <a:ext cx="963765" cy="983333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98000">
                  <a:srgbClr val="00B0F0"/>
                </a:gs>
                <a:gs pos="20000">
                  <a:schemeClr val="tx1"/>
                </a:gs>
                <a:gs pos="91000">
                  <a:schemeClr val="tx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2289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7" presetClass="emph" presetSubtype="0" fill="remove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9" presetClass="emph" presetSubtype="0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1" animBg="1"/>
      <p:bldP spid="29" grpId="2" animBg="1"/>
      <p:bldP spid="29" grpId="3" animBg="1"/>
      <p:bldP spid="6" grpId="0" animBg="1"/>
      <p:bldP spid="2" grpId="0"/>
      <p:bldP spid="5" grpId="0" uiExpand="1" build="p"/>
      <p:bldP spid="12" grpId="0" animBg="1"/>
      <p:bldP spid="12" grpId="1" animBg="1"/>
      <p:bldP spid="14" grpId="0" animBg="1"/>
      <p:bldP spid="21" grpId="0" animBg="1"/>
      <p:bldP spid="21" grpId="1" animBg="1"/>
      <p:bldP spid="21" grpId="2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5" grpId="0" animBg="1"/>
      <p:bldP spid="27" grpId="0" animBg="1"/>
      <p:bldP spid="30" grpId="0" animBg="1"/>
      <p:bldP spid="30" grpId="1" animBg="1"/>
      <p:bldP spid="38" grpId="0" animBg="1"/>
      <p:bldP spid="38" grpId="1" animBg="1"/>
      <p:bldP spid="39" grpId="0" animBg="1"/>
      <p:bldP spid="39" grpId="1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1340135" y="339697"/>
            <a:ext cx="1080120" cy="742129"/>
          </a:xfrm>
          <a:prstGeom prst="cloud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600374" y="710761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3717767" y="267494"/>
            <a:ext cx="936104" cy="886533"/>
            <a:chOff x="541270" y="447658"/>
            <a:chExt cx="1242894" cy="1177076"/>
          </a:xfrm>
        </p:grpSpPr>
        <p:sp>
          <p:nvSpPr>
            <p:cNvPr id="10" name="Облако 9"/>
            <p:cNvSpPr/>
            <p:nvPr/>
          </p:nvSpPr>
          <p:spPr>
            <a:xfrm>
              <a:off x="541270" y="447658"/>
              <a:ext cx="1242894" cy="1177076"/>
            </a:xfrm>
            <a:prstGeom prst="cloud">
              <a:avLst/>
            </a:prstGeom>
            <a:gradFill flip="none" rotWithShape="1">
              <a:gsLst>
                <a:gs pos="0">
                  <a:srgbClr val="FFF200"/>
                </a:gs>
                <a:gs pos="90000">
                  <a:srgbClr val="00B050">
                    <a:alpha val="50000"/>
                  </a:srgbClr>
                </a:gs>
                <a:gs pos="72000">
                  <a:schemeClr val="bg1">
                    <a:lumMod val="95000"/>
                  </a:schemeClr>
                </a:gs>
                <a:gs pos="100000">
                  <a:srgbClr val="7030A0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730669" y="604148"/>
              <a:ext cx="864096" cy="864096"/>
            </a:xfrm>
            <a:prstGeom prst="ellipse">
              <a:avLst/>
            </a:prstGeom>
            <a:gradFill>
              <a:gsLst>
                <a:gs pos="39000">
                  <a:srgbClr val="FFF200"/>
                </a:gs>
                <a:gs pos="100000">
                  <a:srgbClr val="FAB509"/>
                </a:gs>
                <a:gs pos="75000">
                  <a:srgbClr val="FF7A00"/>
                </a:gs>
                <a:gs pos="89000">
                  <a:srgbClr val="F4EF1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2" name="Прямая со стрелкой 11"/>
          <p:cNvCxnSpPr/>
          <p:nvPr/>
        </p:nvCxnSpPr>
        <p:spPr>
          <a:xfrm>
            <a:off x="4824128" y="710761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843408" y="411887"/>
            <a:ext cx="597748" cy="59774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6415530" y="98648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5234730" y="987646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6945212" y="1630884"/>
            <a:ext cx="795462" cy="795462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139952" y="1596361"/>
            <a:ext cx="1283552" cy="1283552"/>
          </a:xfrm>
          <a:prstGeom prst="ellipse">
            <a:avLst/>
          </a:prstGeom>
          <a:gradFill>
            <a:gsLst>
              <a:gs pos="99000">
                <a:srgbClr val="00B0F0"/>
              </a:gs>
              <a:gs pos="54000">
                <a:srgbClr val="00B05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5325516" y="278500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7740674" y="2297477"/>
            <a:ext cx="274273" cy="274273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5843408" y="3448512"/>
            <a:ext cx="697240" cy="697240"/>
          </a:xfrm>
          <a:prstGeom prst="ellipse">
            <a:avLst/>
          </a:prstGeom>
          <a:gradFill>
            <a:gsLst>
              <a:gs pos="100000">
                <a:srgbClr val="EA1662"/>
              </a:gs>
              <a:gs pos="59000">
                <a:srgbClr val="7030A0"/>
              </a:gs>
              <a:gs pos="80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8256534" y="3525469"/>
            <a:ext cx="342425" cy="342425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8254319" y="4378565"/>
            <a:ext cx="342425" cy="342425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8425531" y="3939902"/>
            <a:ext cx="0" cy="41155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45" name="Группа 4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TextBox 47"/>
          <p:cNvSpPr txBox="1"/>
          <p:nvPr/>
        </p:nvSpPr>
        <p:spPr>
          <a:xfrm>
            <a:off x="973928" y="1154027"/>
            <a:ext cx="19447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Газопылевое облако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551574" y="1164394"/>
            <a:ext cx="1268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Протозвезда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481373" y="402799"/>
            <a:ext cx="197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Звезда главной последовательности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303583" y="1319153"/>
            <a:ext cx="1588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Красный гигант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38965" y="2879913"/>
            <a:ext cx="12847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Сверхгигант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668548" y="3507854"/>
            <a:ext cx="1343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Нейтронная 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27773" y="4377600"/>
            <a:ext cx="158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Черный карлик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28400" y="3529340"/>
            <a:ext cx="158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Белый карлик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2" name="Прямая со стрелкой 71"/>
          <p:cNvCxnSpPr/>
          <p:nvPr/>
        </p:nvCxnSpPr>
        <p:spPr>
          <a:xfrm>
            <a:off x="5558730" y="2330081"/>
            <a:ext cx="2319080" cy="385685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9" name="Группа 38"/>
          <p:cNvGrpSpPr/>
          <p:nvPr/>
        </p:nvGrpSpPr>
        <p:grpSpPr>
          <a:xfrm>
            <a:off x="7877810" y="2465259"/>
            <a:ext cx="848788" cy="829307"/>
            <a:chOff x="999663" y="2003940"/>
            <a:chExt cx="1359986" cy="1328773"/>
          </a:xfrm>
        </p:grpSpPr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16D8D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663" y="2003940"/>
              <a:ext cx="1359986" cy="1328773"/>
            </a:xfrm>
            <a:prstGeom prst="rect">
              <a:avLst/>
            </a:prstGeom>
          </p:spPr>
        </p:pic>
        <p:sp>
          <p:nvSpPr>
            <p:cNvPr id="44" name="Овал 43"/>
            <p:cNvSpPr/>
            <p:nvPr/>
          </p:nvSpPr>
          <p:spPr>
            <a:xfrm>
              <a:off x="1187624" y="2139702"/>
              <a:ext cx="963765" cy="983333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98000">
                  <a:srgbClr val="00B0F0"/>
                </a:gs>
                <a:gs pos="20000">
                  <a:schemeClr val="tx1"/>
                </a:gs>
                <a:gs pos="91000">
                  <a:schemeClr val="tx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54" name="Прямая со стрелкой 53"/>
          <p:cNvCxnSpPr/>
          <p:nvPr/>
        </p:nvCxnSpPr>
        <p:spPr>
          <a:xfrm>
            <a:off x="8344371" y="3219335"/>
            <a:ext cx="107577" cy="28851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718012" y="2787774"/>
            <a:ext cx="138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Планетарная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туманность</a:t>
            </a:r>
          </a:p>
        </p:txBody>
      </p:sp>
    </p:spTree>
    <p:extLst>
      <p:ext uri="{BB962C8B-B14F-4D97-AF65-F5344CB8AC3E}">
        <p14:creationId xmlns:p14="http://schemas.microsoft.com/office/powerpoint/2010/main" val="184401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  <p:bldP spid="23" grpId="0" animBg="1"/>
      <p:bldP spid="38" grpId="0" animBg="1"/>
      <p:bldP spid="40" grpId="0" animBg="1"/>
      <p:bldP spid="41" grpId="0" animBg="1"/>
      <p:bldP spid="49" grpId="0"/>
      <p:bldP spid="50" grpId="0"/>
      <p:bldP spid="51" grpId="0"/>
      <p:bldP spid="52" grpId="0"/>
      <p:bldP spid="53" grpId="0"/>
      <p:bldP spid="56" grpId="0"/>
      <p:bldP spid="57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9542"/>
            <a:ext cx="3744416" cy="3744416"/>
          </a:xfrm>
          <a:prstGeom prst="rect">
            <a:avLst/>
          </a:prstGeom>
        </p:spPr>
      </p:pic>
      <p:pic>
        <p:nvPicPr>
          <p:cNvPr id="5" name="Рисунок 4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0"/>
          <a:stretch/>
        </p:blipFill>
        <p:spPr>
          <a:xfrm>
            <a:off x="4989970" y="699543"/>
            <a:ext cx="3744000" cy="37444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92" y="-524594"/>
            <a:ext cx="9371384" cy="585711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0165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Прямая со стрелкой 23"/>
          <p:cNvCxnSpPr/>
          <p:nvPr/>
        </p:nvCxnSpPr>
        <p:spPr>
          <a:xfrm flipH="1">
            <a:off x="3099135" y="2283718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8" name="Пятно 2 27"/>
          <p:cNvSpPr/>
          <p:nvPr/>
        </p:nvSpPr>
        <p:spPr>
          <a:xfrm>
            <a:off x="1802413" y="1768310"/>
            <a:ext cx="1235683" cy="1235683"/>
          </a:xfrm>
          <a:prstGeom prst="irregularSeal2">
            <a:avLst/>
          </a:prstGeom>
          <a:gradFill>
            <a:gsLst>
              <a:gs pos="79000">
                <a:srgbClr val="FFC000"/>
              </a:gs>
              <a:gs pos="10000">
                <a:srgbClr val="7030A0"/>
              </a:gs>
              <a:gs pos="24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 стрелкой 28"/>
          <p:cNvCxnSpPr/>
          <p:nvPr/>
        </p:nvCxnSpPr>
        <p:spPr>
          <a:xfrm flipH="1">
            <a:off x="1259704" y="2945548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2701629" y="294480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3122750" y="3662251"/>
            <a:ext cx="697240" cy="69724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799633" y="3651870"/>
            <a:ext cx="697240" cy="697240"/>
          </a:xfrm>
          <a:prstGeom prst="ellipse">
            <a:avLst/>
          </a:prstGeom>
          <a:gradFill>
            <a:gsLst>
              <a:gs pos="100000">
                <a:srgbClr val="EA1662"/>
              </a:gs>
              <a:gs pos="59000">
                <a:srgbClr val="7030A0"/>
              </a:gs>
              <a:gs pos="80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236205" y="4398527"/>
            <a:ext cx="182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Нейтронная 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815035" y="4398519"/>
            <a:ext cx="1370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Черная дыра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71975" y="1949236"/>
            <a:ext cx="1236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Сверхновая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блако 43"/>
          <p:cNvSpPr/>
          <p:nvPr/>
        </p:nvSpPr>
        <p:spPr>
          <a:xfrm>
            <a:off x="1340135" y="339697"/>
            <a:ext cx="1080120" cy="742129"/>
          </a:xfrm>
          <a:prstGeom prst="cloud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9" name="Прямая со стрелкой 58"/>
          <p:cNvCxnSpPr/>
          <p:nvPr/>
        </p:nvCxnSpPr>
        <p:spPr>
          <a:xfrm>
            <a:off x="2600374" y="710761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60" name="Группа 59"/>
          <p:cNvGrpSpPr/>
          <p:nvPr/>
        </p:nvGrpSpPr>
        <p:grpSpPr>
          <a:xfrm>
            <a:off x="3717767" y="267494"/>
            <a:ext cx="936104" cy="886533"/>
            <a:chOff x="541270" y="447658"/>
            <a:chExt cx="1242894" cy="1177076"/>
          </a:xfrm>
        </p:grpSpPr>
        <p:sp>
          <p:nvSpPr>
            <p:cNvPr id="61" name="Облако 60"/>
            <p:cNvSpPr/>
            <p:nvPr/>
          </p:nvSpPr>
          <p:spPr>
            <a:xfrm>
              <a:off x="541270" y="447658"/>
              <a:ext cx="1242894" cy="1177076"/>
            </a:xfrm>
            <a:prstGeom prst="cloud">
              <a:avLst/>
            </a:prstGeom>
            <a:gradFill flip="none" rotWithShape="1">
              <a:gsLst>
                <a:gs pos="0">
                  <a:srgbClr val="FFF200"/>
                </a:gs>
                <a:gs pos="90000">
                  <a:srgbClr val="00B050">
                    <a:alpha val="50000"/>
                  </a:srgbClr>
                </a:gs>
                <a:gs pos="72000">
                  <a:schemeClr val="bg1">
                    <a:lumMod val="95000"/>
                  </a:schemeClr>
                </a:gs>
                <a:gs pos="100000">
                  <a:srgbClr val="7030A0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730669" y="604148"/>
              <a:ext cx="864096" cy="864096"/>
            </a:xfrm>
            <a:prstGeom prst="ellipse">
              <a:avLst/>
            </a:prstGeom>
            <a:gradFill>
              <a:gsLst>
                <a:gs pos="39000">
                  <a:srgbClr val="FFF200"/>
                </a:gs>
                <a:gs pos="100000">
                  <a:srgbClr val="FAB509"/>
                </a:gs>
                <a:gs pos="75000">
                  <a:srgbClr val="FF7A00"/>
                </a:gs>
                <a:gs pos="89000">
                  <a:srgbClr val="F4EF1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63" name="Прямая со стрелкой 62"/>
          <p:cNvCxnSpPr/>
          <p:nvPr/>
        </p:nvCxnSpPr>
        <p:spPr>
          <a:xfrm>
            <a:off x="4824128" y="710761"/>
            <a:ext cx="900000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4" name="Овал 63"/>
          <p:cNvSpPr/>
          <p:nvPr/>
        </p:nvSpPr>
        <p:spPr>
          <a:xfrm>
            <a:off x="5843408" y="411887"/>
            <a:ext cx="597748" cy="59774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 стрелкой 64"/>
          <p:cNvCxnSpPr/>
          <p:nvPr/>
        </p:nvCxnSpPr>
        <p:spPr>
          <a:xfrm>
            <a:off x="6415530" y="98648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5234730" y="987646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6945212" y="1630884"/>
            <a:ext cx="795462" cy="795462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4139952" y="1596361"/>
            <a:ext cx="1283552" cy="1283552"/>
          </a:xfrm>
          <a:prstGeom prst="ellipse">
            <a:avLst/>
          </a:prstGeom>
          <a:gradFill>
            <a:gsLst>
              <a:gs pos="99000">
                <a:srgbClr val="00B0F0"/>
              </a:gs>
              <a:gs pos="54000">
                <a:srgbClr val="00B05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 стрелкой 68"/>
          <p:cNvCxnSpPr/>
          <p:nvPr/>
        </p:nvCxnSpPr>
        <p:spPr>
          <a:xfrm>
            <a:off x="5325516" y="2785000"/>
            <a:ext cx="648000" cy="6480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7740674" y="2297477"/>
            <a:ext cx="274273" cy="274273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1" name="Овал 70"/>
          <p:cNvSpPr/>
          <p:nvPr/>
        </p:nvSpPr>
        <p:spPr>
          <a:xfrm>
            <a:off x="5843408" y="3448512"/>
            <a:ext cx="697240" cy="697240"/>
          </a:xfrm>
          <a:prstGeom prst="ellipse">
            <a:avLst/>
          </a:prstGeom>
          <a:gradFill>
            <a:gsLst>
              <a:gs pos="100000">
                <a:srgbClr val="EA1662"/>
              </a:gs>
              <a:gs pos="59000">
                <a:srgbClr val="7030A0"/>
              </a:gs>
              <a:gs pos="80000">
                <a:srgbClr val="0070C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8256534" y="3525469"/>
            <a:ext cx="342425" cy="342425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8254319" y="4378565"/>
            <a:ext cx="342425" cy="342425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5" name="Прямая со стрелкой 74"/>
          <p:cNvCxnSpPr/>
          <p:nvPr/>
        </p:nvCxnSpPr>
        <p:spPr>
          <a:xfrm>
            <a:off x="8425531" y="3939902"/>
            <a:ext cx="0" cy="41155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973928" y="1154027"/>
            <a:ext cx="19447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Газопылевое облако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551574" y="1164394"/>
            <a:ext cx="1268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Протозвезда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481373" y="402799"/>
            <a:ext cx="197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Звезда главной последовательности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303583" y="1319153"/>
            <a:ext cx="1588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Красный гигант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838965" y="2879913"/>
            <a:ext cx="12847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Сверхгигант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668548" y="3507854"/>
            <a:ext cx="1343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Нейтронная звезда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727773" y="4377600"/>
            <a:ext cx="158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Черный карлик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28400" y="3529340"/>
            <a:ext cx="158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Белый карлик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5558730" y="2330081"/>
            <a:ext cx="2319080" cy="385685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85" name="Группа 84"/>
          <p:cNvGrpSpPr/>
          <p:nvPr/>
        </p:nvGrpSpPr>
        <p:grpSpPr>
          <a:xfrm>
            <a:off x="7877810" y="2465259"/>
            <a:ext cx="848788" cy="829307"/>
            <a:chOff x="999663" y="2003940"/>
            <a:chExt cx="1359986" cy="1328773"/>
          </a:xfrm>
        </p:grpSpPr>
        <p:pic>
          <p:nvPicPr>
            <p:cNvPr id="86" name="Рисунок 8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16D8D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663" y="2003940"/>
              <a:ext cx="1359986" cy="1328773"/>
            </a:xfrm>
            <a:prstGeom prst="rect">
              <a:avLst/>
            </a:prstGeom>
          </p:spPr>
        </p:pic>
        <p:sp>
          <p:nvSpPr>
            <p:cNvPr id="87" name="Овал 86"/>
            <p:cNvSpPr/>
            <p:nvPr/>
          </p:nvSpPr>
          <p:spPr>
            <a:xfrm>
              <a:off x="1187624" y="2139702"/>
              <a:ext cx="963765" cy="983333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98000">
                  <a:srgbClr val="00B0F0"/>
                </a:gs>
                <a:gs pos="20000">
                  <a:schemeClr val="tx1"/>
                </a:gs>
                <a:gs pos="91000">
                  <a:schemeClr val="tx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88" name="Прямая со стрелкой 87"/>
          <p:cNvCxnSpPr/>
          <p:nvPr/>
        </p:nvCxnSpPr>
        <p:spPr>
          <a:xfrm>
            <a:off x="8344371" y="3219335"/>
            <a:ext cx="107577" cy="28851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6718012" y="2787774"/>
            <a:ext cx="138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Планетарная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туманность</a:t>
            </a:r>
          </a:p>
        </p:txBody>
      </p:sp>
      <p:pic>
        <p:nvPicPr>
          <p:cNvPr id="91" name="Рисунок 9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92997"/>
            <a:ext cx="9623295" cy="5257035"/>
          </a:xfrm>
          <a:prstGeom prst="rect">
            <a:avLst/>
          </a:prstGeom>
        </p:spPr>
      </p:pic>
      <p:grpSp>
        <p:nvGrpSpPr>
          <p:cNvPr id="45" name="Группа 4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3008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05608" y="411510"/>
            <a:ext cx="8532784" cy="83099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+mj-lt"/>
            </a:endParaRPr>
          </a:p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Галактики</a:t>
            </a:r>
            <a:r>
              <a:rPr lang="ru-RU" sz="2200" dirty="0" smtClean="0"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— это гравитационно связанные системы, состоящие из звезд, звездных скоплений, а также из межзвездного газа и пыли</a:t>
            </a:r>
            <a:endParaRPr lang="ru-RU" sz="2200" b="1" dirty="0" smtClean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endParaRPr lang="ru-RU" sz="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777" y="1864424"/>
            <a:ext cx="2664048" cy="563309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Эллиптические</a:t>
            </a:r>
            <a:endParaRPr lang="ru-RU" sz="2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56150" y="1864424"/>
            <a:ext cx="2664000" cy="563309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Неправильные</a:t>
            </a:r>
            <a:endParaRPr lang="ru-RU" sz="2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40002" y="1864424"/>
            <a:ext cx="2664000" cy="563309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Спиральные</a:t>
            </a:r>
            <a:endParaRPr lang="ru-RU" sz="2200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605" y="3083423"/>
            <a:ext cx="2412392" cy="1432542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Имеет форму круга или эллипса</a:t>
            </a:r>
            <a:endParaRPr lang="ru-RU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09785" y="3083424"/>
            <a:ext cx="2412392" cy="1432542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Нет четко выраженного ядра и не обнаружена вращательная симметрия</a:t>
            </a:r>
            <a:endParaRPr lang="ru-RU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65804" y="3083423"/>
            <a:ext cx="2412392" cy="1432542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1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Имеет ядро и несколько спиральных рукавов или ветвей</a:t>
            </a:r>
            <a:endParaRPr lang="ru-RU" b="1" dirty="0">
              <a:solidFill>
                <a:schemeClr val="bg1"/>
              </a:solidFill>
              <a:effectLst>
                <a:glow rad="76200">
                  <a:schemeClr val="accent1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Штриховая стрелка вправо 13"/>
          <p:cNvSpPr>
            <a:spLocks noChangeAspect="1"/>
          </p:cNvSpPr>
          <p:nvPr/>
        </p:nvSpPr>
        <p:spPr>
          <a:xfrm rot="8471511">
            <a:off x="2330409" y="1412155"/>
            <a:ext cx="577080" cy="403245"/>
          </a:xfrm>
          <a:prstGeom prst="stripedRightArrow">
            <a:avLst>
              <a:gd name="adj1" fmla="val 50000"/>
              <a:gd name="adj2" fmla="val 8320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>
            <a:spLocks noChangeAspect="1"/>
          </p:cNvSpPr>
          <p:nvPr/>
        </p:nvSpPr>
        <p:spPr>
          <a:xfrm rot="13128489" flipH="1">
            <a:off x="6470074" y="1412041"/>
            <a:ext cx="577436" cy="403245"/>
          </a:xfrm>
          <a:prstGeom prst="stripedRightArrow">
            <a:avLst>
              <a:gd name="adj1" fmla="val 50000"/>
              <a:gd name="adj2" fmla="val 85529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>
            <a:spLocks noChangeAspect="1"/>
          </p:cNvSpPr>
          <p:nvPr/>
        </p:nvSpPr>
        <p:spPr>
          <a:xfrm rot="16200000" flipH="1">
            <a:off x="4322096" y="1377826"/>
            <a:ext cx="499812" cy="403245"/>
          </a:xfrm>
          <a:prstGeom prst="stripedRightArrow">
            <a:avLst>
              <a:gd name="adj1" fmla="val 50000"/>
              <a:gd name="adj2" fmla="val 8466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>
            <a:spLocks noChangeAspect="1"/>
          </p:cNvSpPr>
          <p:nvPr/>
        </p:nvSpPr>
        <p:spPr>
          <a:xfrm rot="16200000" flipH="1">
            <a:off x="4355978" y="2577492"/>
            <a:ext cx="432050" cy="40324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>
            <a:spLocks noChangeAspect="1"/>
          </p:cNvSpPr>
          <p:nvPr/>
        </p:nvSpPr>
        <p:spPr>
          <a:xfrm rot="16200000" flipH="1">
            <a:off x="1439779" y="2577491"/>
            <a:ext cx="432050" cy="40324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Штриховая стрелка вправо 18"/>
          <p:cNvSpPr>
            <a:spLocks noChangeAspect="1"/>
          </p:cNvSpPr>
          <p:nvPr/>
        </p:nvSpPr>
        <p:spPr>
          <a:xfrm rot="16200000" flipH="1">
            <a:off x="7271930" y="2577491"/>
            <a:ext cx="432049" cy="40324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48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745121" y="4368503"/>
            <a:ext cx="2859410" cy="507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Александр Фридман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94" t="9938" r="2722" b="37218"/>
          <a:stretch/>
        </p:blipFill>
        <p:spPr>
          <a:xfrm>
            <a:off x="806674" y="377139"/>
            <a:ext cx="2736304" cy="398924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849688" y="268288"/>
            <a:ext cx="4144682" cy="935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Теория нестационарной Вселенной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4925866" y="1491630"/>
            <a:ext cx="39666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рамках общей теории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относительности Вселенная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однородно заполненная веществом, не может быть стационарной, то есть, она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должна либо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расширяться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либо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сжиматься. Исходя из наблюдаемой картины разбегания галактик, можно сделать вывод, что Вселенная расширяется.</a:t>
            </a:r>
          </a:p>
        </p:txBody>
      </p:sp>
    </p:spTree>
    <p:extLst>
      <p:ext uri="{BB962C8B-B14F-4D97-AF65-F5344CB8AC3E}">
        <p14:creationId xmlns:p14="http://schemas.microsoft.com/office/powerpoint/2010/main" val="109213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7" grpId="0" build="p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788346" y="195486"/>
            <a:ext cx="4176142" cy="99761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Радиус и возраст наблюдаемой Вселенной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Овал 8"/>
          <p:cNvSpPr/>
          <p:nvPr/>
        </p:nvSpPr>
        <p:spPr>
          <a:xfrm>
            <a:off x="-7525344" y="-2972866"/>
            <a:ext cx="10945216" cy="109452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" y="2499742"/>
            <a:ext cx="187292" cy="188719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 rot="5400000">
            <a:off x="-2304685" y="303577"/>
            <a:ext cx="7416664" cy="4464497"/>
          </a:xfrm>
          <a:prstGeom prst="rect">
            <a:avLst/>
          </a:prstGeom>
        </p:spPr>
        <p:txBody>
          <a:bodyPr vert="horz" lIns="91440" tIns="45720" rIns="91440" bIns="45720" rtlCol="0" anchor="ctr">
            <a:prstTxWarp prst="textArchUp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Граница наблюдаемой Вселенной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000" y="1202995"/>
            <a:ext cx="2010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закону Хаббла: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760840" y="1574867"/>
                <a:ext cx="2194319" cy="5648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𝜐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𝐻𝑟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⇒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𝐻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840" y="1574867"/>
                <a:ext cx="2194319" cy="564835"/>
              </a:xfrm>
              <a:prstGeom prst="rect">
                <a:avLst/>
              </a:prstGeom>
              <a:blipFill rotWithShape="1">
                <a:blip r:embed="rId4"/>
                <a:stretch>
                  <a:fillRect r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979279" y="2711736"/>
                <a:ext cx="3808735" cy="6521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3∙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75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=4000 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Мпк=4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Гпк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279" y="2711736"/>
                <a:ext cx="3808735" cy="652102"/>
              </a:xfrm>
              <a:prstGeom prst="rect">
                <a:avLst/>
              </a:prstGeom>
              <a:blipFill rotWithShape="1">
                <a:blip r:embed="rId5"/>
                <a:stretch>
                  <a:fillRect r="-14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Овал 14"/>
          <p:cNvSpPr/>
          <p:nvPr/>
        </p:nvSpPr>
        <p:spPr>
          <a:xfrm rot="12534473">
            <a:off x="1842135" y="728624"/>
            <a:ext cx="455368" cy="144016"/>
          </a:xfrm>
          <a:prstGeom prst="ellipse">
            <a:avLst/>
          </a:prstGeom>
          <a:gradFill flip="none" rotWithShape="1">
            <a:gsLst>
              <a:gs pos="57000">
                <a:srgbClr val="FFFF00"/>
              </a:gs>
              <a:gs pos="0">
                <a:srgbClr val="CCD10D"/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>
            <a:endCxn id="10" idx="0"/>
          </p:cNvCxnSpPr>
          <p:nvPr/>
        </p:nvCxnSpPr>
        <p:spPr>
          <a:xfrm flipH="1">
            <a:off x="157874" y="915566"/>
            <a:ext cx="1749830" cy="15841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 rot="19033594">
                <a:off x="734934" y="1293879"/>
                <a:ext cx="40620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𝑟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33594">
                <a:off x="734934" y="1293879"/>
                <a:ext cx="406200" cy="461665"/>
              </a:xfrm>
              <a:prstGeom prst="rect">
                <a:avLst/>
              </a:prstGeom>
              <a:blipFill rotWithShape="1">
                <a:blip r:embed="rId6"/>
                <a:stretch>
                  <a:fillRect t="-18627" r="-28431" b="-49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Прямая со стрелкой 17"/>
          <p:cNvCxnSpPr/>
          <p:nvPr/>
        </p:nvCxnSpPr>
        <p:spPr>
          <a:xfrm flipV="1">
            <a:off x="2195736" y="339502"/>
            <a:ext cx="288032" cy="2824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 rot="19033594">
                <a:off x="2010353" y="86569"/>
                <a:ext cx="41434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i="1" smtClean="0"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ru-RU" sz="2400" i="1" smtClean="0">
                              <a:latin typeface="Cambria Math"/>
                              <a:ea typeface="Cambria Math"/>
                            </a:rPr>
                            <m:t>𝜐</m:t>
                          </m:r>
                        </m:e>
                      </m:ac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33594">
                <a:off x="2010353" y="86569"/>
                <a:ext cx="414344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6863" t="-25490" r="-28431" b="-49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118325" y="3975242"/>
                <a:ext cx="3479350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𝑟</m:t>
                          </m:r>
                        </m:num>
                        <m:den>
                          <m: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𝜐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𝑟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𝐻𝑟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𝐻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≈13,8∙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9</m:t>
                          </m:r>
                        </m:sup>
                      </m:sSup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лет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8325" y="3975242"/>
                <a:ext cx="3479350" cy="612732"/>
              </a:xfrm>
              <a:prstGeom prst="rect">
                <a:avLst/>
              </a:prstGeom>
              <a:blipFill rotWithShape="1">
                <a:blip r:embed="rId8"/>
                <a:stretch>
                  <a:fillRect r="-19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4860000" y="2224769"/>
            <a:ext cx="3592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Радиус наблюдаемой Вселенной: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60000" y="3507854"/>
            <a:ext cx="3696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Возраст наблюдаемой Вселенной: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66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11" grpId="0"/>
      <p:bldP spid="12" grpId="0"/>
      <p:bldP spid="13" grpId="0"/>
      <p:bldP spid="14" grpId="0"/>
      <p:bldP spid="15" grpId="0" animBg="1"/>
      <p:bldP spid="17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860000" y="843558"/>
            <a:ext cx="3970784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Теория Большого взрыва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это общепринятая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космологическая модель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описывающая развитие Вселенной с начала её расширения.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849688" y="340296"/>
            <a:ext cx="4144682" cy="4354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Теория Большого взрыва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Объект 2"/>
          <p:cNvSpPr txBox="1">
            <a:spLocks/>
          </p:cNvSpPr>
          <p:nvPr/>
        </p:nvSpPr>
        <p:spPr>
          <a:xfrm>
            <a:off x="4860000" y="2283718"/>
            <a:ext cx="3970784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Космология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ветвь астрономии, изучающая свойства и эволюцию Вселенной в целом.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860000" y="3435846"/>
            <a:ext cx="3970784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Модель горячей Вселенной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космологическая модель, описывающее раннее развитие Вселенной.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376" y="869032"/>
            <a:ext cx="4629894" cy="338405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" r="10617"/>
          <a:stretch/>
        </p:blipFill>
        <p:spPr>
          <a:xfrm rot="5400000">
            <a:off x="-193253" y="988995"/>
            <a:ext cx="4705647" cy="31441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7" r="14377" b="25293"/>
          <a:stretch/>
        </p:blipFill>
        <p:spPr>
          <a:xfrm>
            <a:off x="395536" y="353259"/>
            <a:ext cx="3744246" cy="20775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1"/>
          <a:stretch/>
        </p:blipFill>
        <p:spPr>
          <a:xfrm>
            <a:off x="395537" y="2655714"/>
            <a:ext cx="3744246" cy="207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53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685</Words>
  <Application>Microsoft Office PowerPoint</Application>
  <PresentationFormat>Экран (16:9)</PresentationFormat>
  <Paragraphs>138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Происхождение и эволюция галактик и звезд. Эволюция Вселенной</vt:lpstr>
      <vt:lpstr>Эволюция Солнца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Радиус и возраст наблюдаемой Вселенной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Происхождение и эволюция галактик и звезд. Эволюция Вселенной</dc:title>
  <dc:creator>User</dc:creator>
  <cp:lastModifiedBy>User</cp:lastModifiedBy>
  <cp:revision>58</cp:revision>
  <dcterms:created xsi:type="dcterms:W3CDTF">2014-11-18T09:58:21Z</dcterms:created>
  <dcterms:modified xsi:type="dcterms:W3CDTF">2014-12-01T07:04:30Z</dcterms:modified>
</cp:coreProperties>
</file>